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4" r:id="rId2"/>
  </p:sldMasterIdLst>
  <p:notesMasterIdLst>
    <p:notesMasterId r:id="rId41"/>
  </p:notesMasterIdLst>
  <p:handoutMasterIdLst>
    <p:handoutMasterId r:id="rId42"/>
  </p:handoutMasterIdLst>
  <p:sldIdLst>
    <p:sldId id="810" r:id="rId3"/>
    <p:sldId id="1053" r:id="rId4"/>
    <p:sldId id="1054" r:id="rId5"/>
    <p:sldId id="1055" r:id="rId6"/>
    <p:sldId id="1090" r:id="rId7"/>
    <p:sldId id="1080" r:id="rId8"/>
    <p:sldId id="1056" r:id="rId9"/>
    <p:sldId id="1058" r:id="rId10"/>
    <p:sldId id="1059" r:id="rId11"/>
    <p:sldId id="1081" r:id="rId12"/>
    <p:sldId id="1082" r:id="rId13"/>
    <p:sldId id="1083" r:id="rId14"/>
    <p:sldId id="1084" r:id="rId15"/>
    <p:sldId id="1085" r:id="rId16"/>
    <p:sldId id="1086" r:id="rId17"/>
    <p:sldId id="1096" r:id="rId18"/>
    <p:sldId id="1099" r:id="rId19"/>
    <p:sldId id="1062" r:id="rId20"/>
    <p:sldId id="1063" r:id="rId21"/>
    <p:sldId id="1064" r:id="rId22"/>
    <p:sldId id="1065" r:id="rId23"/>
    <p:sldId id="1066" r:id="rId24"/>
    <p:sldId id="1067" r:id="rId25"/>
    <p:sldId id="1098" r:id="rId26"/>
    <p:sldId id="1097" r:id="rId27"/>
    <p:sldId id="1070" r:id="rId28"/>
    <p:sldId id="1092" r:id="rId29"/>
    <p:sldId id="1093" r:id="rId30"/>
    <p:sldId id="1074" r:id="rId31"/>
    <p:sldId id="1076" r:id="rId32"/>
    <p:sldId id="1079" r:id="rId33"/>
    <p:sldId id="959" r:id="rId34"/>
    <p:sldId id="1045" r:id="rId35"/>
    <p:sldId id="960" r:id="rId36"/>
    <p:sldId id="1095" r:id="rId37"/>
    <p:sldId id="1094" r:id="rId38"/>
    <p:sldId id="1034" r:id="rId39"/>
    <p:sldId id="1100"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AII" initials="E" lastIdx="1" clrIdx="0"/>
  <p:cmAuthor id="1" name="Christie Silverstein" initials="CS" lastIdx="1" clrIdx="1">
    <p:extLst>
      <p:ext uri="{19B8F6BF-5375-455C-9EA6-DF929625EA0E}">
        <p15:presenceInfo xmlns:p15="http://schemas.microsoft.com/office/powerpoint/2012/main" userId="S-1-5-21-1968100481-555346521-4233268518-46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A2D"/>
    <a:srgbClr val="128EB4"/>
    <a:srgbClr val="0E759F"/>
    <a:srgbClr val="24767A"/>
    <a:srgbClr val="21B4B9"/>
    <a:srgbClr val="990000"/>
    <a:srgbClr val="3F6F38"/>
    <a:srgbClr val="2A75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2718" autoAdjust="0"/>
  </p:normalViewPr>
  <p:slideViewPr>
    <p:cSldViewPr snapToGrid="0" snapToObjects="1">
      <p:cViewPr varScale="1">
        <p:scale>
          <a:sx n="38" d="100"/>
          <a:sy n="38" d="100"/>
        </p:scale>
        <p:origin x="2774" y="38"/>
      </p:cViewPr>
      <p:guideLst>
        <p:guide orient="horz" pos="2160"/>
        <p:guide pos="2880"/>
      </p:guideLst>
    </p:cSldViewPr>
  </p:slideViewPr>
  <p:outlineViewPr>
    <p:cViewPr>
      <p:scale>
        <a:sx n="33" d="100"/>
        <a:sy n="33" d="100"/>
      </p:scale>
      <p:origin x="0" y="-4142"/>
    </p:cViewPr>
  </p:outlineViewPr>
  <p:notesTextViewPr>
    <p:cViewPr>
      <p:scale>
        <a:sx n="125" d="100"/>
        <a:sy n="125" d="100"/>
      </p:scale>
      <p:origin x="0" y="0"/>
    </p:cViewPr>
  </p:notesTextViewPr>
  <p:sorterViewPr>
    <p:cViewPr>
      <p:scale>
        <a:sx n="100" d="100"/>
        <a:sy n="100" d="100"/>
      </p:scale>
      <p:origin x="0" y="-1829"/>
    </p:cViewPr>
  </p:sorterViewPr>
  <p:notesViewPr>
    <p:cSldViewPr snapToGrid="0" snapToObjects="1">
      <p:cViewPr varScale="1">
        <p:scale>
          <a:sx n="41" d="100"/>
          <a:sy n="41" d="100"/>
        </p:scale>
        <p:origin x="2328"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BB3A5CF2-3C79-4ACB-AD7B-EC0A61D93BE5}" type="datetimeFigureOut">
              <a:rPr lang="en-US" smtClean="0"/>
              <a:pPr/>
              <a:t>9/14/2015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F9DC26BA-5B2E-4023-8979-C23086AF8880}" type="slidenum">
              <a:rPr lang="en-US" smtClean="0"/>
              <a:pPr/>
              <a:t>‹#›</a:t>
            </a:fld>
            <a:endParaRPr lang="en-US" dirty="0"/>
          </a:p>
        </p:txBody>
      </p:sp>
    </p:spTree>
    <p:extLst>
      <p:ext uri="{BB962C8B-B14F-4D97-AF65-F5344CB8AC3E}">
        <p14:creationId xmlns:p14="http://schemas.microsoft.com/office/powerpoint/2010/main" val="2167043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E46165D8-BE4E-6840-9600-E39CBF965C4F}" type="datetimeFigureOut">
              <a:rPr lang="en-US" smtClean="0"/>
              <a:pPr/>
              <a:t>9/14/2015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6FD1C757-6B1C-D340-9F13-E6997BB847E0}" type="slidenum">
              <a:rPr lang="en-US" smtClean="0"/>
              <a:pPr/>
              <a:t>‹#›</a:t>
            </a:fld>
            <a:endParaRPr lang="en-US" dirty="0"/>
          </a:p>
        </p:txBody>
      </p:sp>
    </p:spTree>
    <p:extLst>
      <p:ext uri="{BB962C8B-B14F-4D97-AF65-F5344CB8AC3E}">
        <p14:creationId xmlns:p14="http://schemas.microsoft.com/office/powerpoint/2010/main" val="18363901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azmeritportal.or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1</a:t>
            </a:fld>
            <a:endParaRPr lang="en-US" dirty="0"/>
          </a:p>
        </p:txBody>
      </p:sp>
    </p:spTree>
    <p:extLst>
      <p:ext uri="{BB962C8B-B14F-4D97-AF65-F5344CB8AC3E}">
        <p14:creationId xmlns:p14="http://schemas.microsoft.com/office/powerpoint/2010/main" val="1307578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the new test, parents will know if their child is on track academically or is falling behind. Students will know if they are prepared for the next grade and if they are on track for college and career. They will also have a chance to show their critical-thinking skills by applying concepts and showing deeper understanding of a topic.</a:t>
            </a:r>
          </a:p>
          <a:p>
            <a:endParaRPr lang="en-US" baseline="0" dirty="0" smtClean="0"/>
          </a:p>
          <a:p>
            <a:r>
              <a:rPr lang="en-US" dirty="0" smtClean="0"/>
              <a:t>Provides a better indicator of what students are learning</a:t>
            </a:r>
          </a:p>
          <a:p>
            <a:endParaRPr lang="en-US" dirty="0" smtClean="0"/>
          </a:p>
          <a:p>
            <a:r>
              <a:rPr lang="en-US" dirty="0" smtClean="0"/>
              <a:t>Students will be able to show their critical learning skills</a:t>
            </a:r>
          </a:p>
          <a:p>
            <a:pPr lvl="1"/>
            <a:r>
              <a:rPr lang="en-US" dirty="0" smtClean="0"/>
              <a:t>Applying concepts</a:t>
            </a:r>
          </a:p>
          <a:p>
            <a:pPr lvl="1"/>
            <a:r>
              <a:rPr lang="en-US" dirty="0" smtClean="0"/>
              <a:t>Showing deeper understanding of a topic</a:t>
            </a:r>
          </a:p>
          <a:p>
            <a:pPr lvl="1"/>
            <a:r>
              <a:rPr lang="en-US" dirty="0" smtClean="0"/>
              <a:t>Problem solving</a:t>
            </a:r>
          </a:p>
          <a:p>
            <a:endParaRPr lang="en-US" dirty="0" smtClean="0"/>
          </a:p>
          <a:p>
            <a:r>
              <a:rPr lang="en-US" dirty="0" smtClean="0"/>
              <a:t>Given via computer and pencil/paper</a:t>
            </a:r>
          </a:p>
          <a:p>
            <a:endParaRPr lang="en-US" dirty="0" smtClean="0"/>
          </a:p>
          <a:p>
            <a:r>
              <a:rPr lang="en-US" dirty="0" smtClean="0"/>
              <a:t>Scores will be comparable across multiple states</a:t>
            </a:r>
          </a:p>
          <a:p>
            <a:endParaRPr lang="en-US" baseline="0" dirty="0" smtClean="0"/>
          </a:p>
          <a:p>
            <a:r>
              <a:rPr lang="en-US" baseline="0" dirty="0" smtClean="0"/>
              <a:t>Scores will be comparable with Utah, Florida, and states in the Smarter Balanced Consortia.</a:t>
            </a:r>
          </a:p>
          <a:p>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10</a:t>
            </a:fld>
            <a:endParaRPr lang="en-US" dirty="0"/>
          </a:p>
        </p:txBody>
      </p:sp>
    </p:spTree>
    <p:extLst>
      <p:ext uri="{BB962C8B-B14F-4D97-AF65-F5344CB8AC3E}">
        <p14:creationId xmlns:p14="http://schemas.microsoft.com/office/powerpoint/2010/main" val="157216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kern="1200" dirty="0" smtClean="0">
                <a:solidFill>
                  <a:schemeClr val="tx1"/>
                </a:solidFill>
                <a:effectLst/>
                <a:latin typeface="+mn-lt"/>
                <a:ea typeface="+mn-ea"/>
                <a:cs typeface="+mn-cs"/>
              </a:rPr>
              <a:t>Students in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through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will take AzMERIT in English Language Arts and Math at their grade level. </a:t>
            </a:r>
          </a:p>
          <a:p>
            <a:pPr lvl="0">
              <a:spcBef>
                <a:spcPts val="0"/>
              </a:spcBef>
            </a:pPr>
            <a:r>
              <a:rPr lang="en-US" sz="1200" kern="1200" dirty="0" smtClean="0">
                <a:solidFill>
                  <a:schemeClr val="tx1"/>
                </a:solidFill>
                <a:effectLst/>
                <a:latin typeface="+mn-lt"/>
                <a:ea typeface="+mn-ea"/>
                <a:cs typeface="+mn-cs"/>
              </a:rPr>
              <a:t>AzMERIT is shorter than AIMS for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through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which means students will spend less time taking state tests than in previous years.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ELL students participate along with most students with disabilities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Alternative achievement tests are offered to eligible students with significant cognitive disabilities</a:t>
            </a:r>
          </a:p>
          <a:p>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11</a:t>
            </a:fld>
            <a:endParaRPr lang="en-US" dirty="0"/>
          </a:p>
        </p:txBody>
      </p:sp>
    </p:spTree>
    <p:extLst>
      <p:ext uri="{BB962C8B-B14F-4D97-AF65-F5344CB8AC3E}">
        <p14:creationId xmlns:p14="http://schemas.microsoft.com/office/powerpoint/2010/main" val="87781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high school, students will take AzMERIT end-of-course tests in English Language Arts and Math. AzMERIT will be administered to high school students enrolled in English classes in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through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and Algebra I, Geometry, and Algebra II.</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will not be required to pass the assessment for graduation. As of Feb. 2015,</a:t>
            </a:r>
            <a:r>
              <a:rPr lang="en-US" sz="1200" kern="1200" baseline="0" dirty="0" smtClean="0">
                <a:solidFill>
                  <a:schemeClr val="tx1"/>
                </a:solidFill>
                <a:effectLst/>
                <a:latin typeface="+mn-lt"/>
                <a:ea typeface="+mn-ea"/>
                <a:cs typeface="+mn-cs"/>
              </a:rPr>
              <a:t> students </a:t>
            </a:r>
            <a:r>
              <a:rPr lang="en-US" sz="1200" kern="1200" dirty="0" smtClean="0">
                <a:solidFill>
                  <a:schemeClr val="tx1"/>
                </a:solidFill>
                <a:effectLst/>
                <a:latin typeface="+mn-lt"/>
                <a:ea typeface="+mn-ea"/>
                <a:cs typeface="+mn-cs"/>
              </a:rPr>
              <a:t>do not need to pass AIMS to graduate. Beginning with the class of 2017, all students will need to pass a civics test for graduation.</a:t>
            </a:r>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12</a:t>
            </a:fld>
            <a:endParaRPr lang="en-US" dirty="0"/>
          </a:p>
        </p:txBody>
      </p:sp>
    </p:spTree>
    <p:extLst>
      <p:ext uri="{BB962C8B-B14F-4D97-AF65-F5344CB8AC3E}">
        <p14:creationId xmlns:p14="http://schemas.microsoft.com/office/powerpoint/2010/main" val="189520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ELEMENTARY</a:t>
            </a:r>
            <a:r>
              <a:rPr lang="en-US" baseline="0" dirty="0" smtClean="0"/>
              <a:t> / MIDDLE SCHOOL</a:t>
            </a:r>
          </a:p>
          <a:p>
            <a:pPr lvl="0"/>
            <a:r>
              <a:rPr lang="en-US" dirty="0" smtClean="0"/>
              <a:t>Writing:</a:t>
            </a:r>
            <a:r>
              <a:rPr lang="en-US" baseline="0" dirty="0" smtClean="0"/>
              <a:t> </a:t>
            </a:r>
            <a:r>
              <a:rPr lang="en-US" dirty="0" smtClean="0"/>
              <a:t>The writing portion will require students to read a few passages and then write about them. This type of task requires students to think deeper about topics and use evidence to support their thinking. </a:t>
            </a:r>
          </a:p>
          <a:p>
            <a:pPr lvl="0"/>
            <a:endParaRPr lang="en-US" dirty="0" smtClean="0"/>
          </a:p>
          <a:p>
            <a:pPr lvl="0"/>
            <a:r>
              <a:rPr lang="en-US" dirty="0" smtClean="0"/>
              <a:t>Reading:</a:t>
            </a:r>
            <a:r>
              <a:rPr lang="en-US" baseline="0" dirty="0" smtClean="0"/>
              <a:t> </a:t>
            </a:r>
            <a:r>
              <a:rPr lang="en-US" dirty="0" smtClean="0"/>
              <a:t>The reading portion will be administered in two parts. This will ensure students have ample time to read and answer questions. The test will also contain editing tasks to measure student awareness of fundamental skills like spelling and grammar. </a:t>
            </a:r>
          </a:p>
          <a:p>
            <a:pPr lvl="0"/>
            <a:endParaRPr lang="en-US" dirty="0" smtClean="0"/>
          </a:p>
          <a:p>
            <a:pPr lvl="0"/>
            <a:r>
              <a:rPr lang="en-US" dirty="0" smtClean="0"/>
              <a:t>Math: The math portion will be administered in two parts. This will ensure students have ample time to read and answer questions. The test will ask questions that check a student’s conceptual understanding of math as well as their procedural skills.</a:t>
            </a:r>
          </a:p>
          <a:p>
            <a:pPr lvl="0"/>
            <a:endParaRPr lang="en-US" sz="1200" kern="1200" dirty="0" smtClean="0">
              <a:solidFill>
                <a:schemeClr val="tx1"/>
              </a:solidFill>
              <a:effectLst/>
              <a:latin typeface="+mn-lt"/>
              <a:ea typeface="+mn-ea"/>
              <a:cs typeface="+mn-cs"/>
            </a:endParaRPr>
          </a:p>
          <a:p>
            <a:endParaRPr lang="en-US" dirty="0" smtClean="0"/>
          </a:p>
          <a:p>
            <a:r>
              <a:rPr lang="en-US" dirty="0" smtClean="0"/>
              <a:t>HIGH SCHOOL</a:t>
            </a:r>
          </a:p>
          <a:p>
            <a:r>
              <a:rPr lang="en-US" dirty="0" smtClean="0"/>
              <a:t>Writing:</a:t>
            </a:r>
            <a:r>
              <a:rPr lang="en-US" baseline="0" dirty="0" smtClean="0"/>
              <a:t> </a:t>
            </a:r>
            <a:r>
              <a:rPr lang="en-US" dirty="0" smtClean="0"/>
              <a:t>The writing portion will require students to read a few passages and then write about them. This type of task requires students to think deeper about topics and use evidence to support their thinking. </a:t>
            </a:r>
          </a:p>
          <a:p>
            <a:endParaRPr lang="en-US" dirty="0" smtClean="0"/>
          </a:p>
          <a:p>
            <a:r>
              <a:rPr lang="en-US" dirty="0" smtClean="0"/>
              <a:t>Reading:</a:t>
            </a:r>
            <a:r>
              <a:rPr lang="en-US" baseline="0" dirty="0" smtClean="0"/>
              <a:t> </a:t>
            </a:r>
            <a:r>
              <a:rPr lang="en-US" dirty="0" smtClean="0"/>
              <a:t>The reading portion will be administered in two parts. This will ensure students have ample time to read and answer questions. The test will also contain editing tasks to measure student awareness of fundamental skills like spelling and grammar. </a:t>
            </a:r>
          </a:p>
          <a:p>
            <a:endParaRPr lang="en-US" dirty="0" smtClean="0"/>
          </a:p>
          <a:p>
            <a:r>
              <a:rPr lang="en-US" dirty="0" smtClean="0"/>
              <a:t>Math: The math portion will be administered in two parts. This will ensure students have ample time to read and answer questions. The test will ask questions that check a student’s conceptual understanding of math as well as their procedural skills.</a:t>
            </a:r>
          </a:p>
          <a:p>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13</a:t>
            </a:fld>
            <a:endParaRPr lang="en-US" dirty="0"/>
          </a:p>
        </p:txBody>
      </p:sp>
    </p:spTree>
    <p:extLst>
      <p:ext uri="{BB962C8B-B14F-4D97-AF65-F5344CB8AC3E}">
        <p14:creationId xmlns:p14="http://schemas.microsoft.com/office/powerpoint/2010/main" val="174481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eaLnBrk="1" fontAlgn="auto" hangingPunct="1">
              <a:spcAft>
                <a:spcPts val="0"/>
              </a:spcAft>
              <a:buFont typeface="Arial"/>
              <a:buNone/>
              <a:defRPr/>
            </a:pPr>
            <a:r>
              <a:rPr lang="en-US" sz="2400" b="1" dirty="0" smtClean="0">
                <a:ea typeface="+mn-ea"/>
              </a:rPr>
              <a:t>Students will:</a:t>
            </a:r>
          </a:p>
          <a:p>
            <a:pPr marL="457200" lvl="1" indent="0" eaLnBrk="1" fontAlgn="auto" hangingPunct="1">
              <a:spcAft>
                <a:spcPts val="0"/>
              </a:spcAft>
              <a:buFont typeface="Arial"/>
              <a:buNone/>
              <a:defRPr/>
            </a:pPr>
            <a:endParaRPr lang="en-US" sz="1400" b="1" dirty="0" smtClean="0">
              <a:ea typeface="+mn-ea"/>
            </a:endParaRPr>
          </a:p>
          <a:p>
            <a:pPr lvl="1" eaLnBrk="1" fontAlgn="auto" hangingPunct="1">
              <a:spcAft>
                <a:spcPts val="0"/>
              </a:spcAft>
              <a:buFont typeface="Arial" pitchFamily="34" charset="0"/>
              <a:buChar char="•"/>
              <a:defRPr/>
            </a:pPr>
            <a:r>
              <a:rPr lang="en-US" dirty="0" smtClean="0">
                <a:ea typeface="+mn-ea"/>
              </a:rPr>
              <a:t>Show their work and demonstrate that they understand a concept in addition to memorizing the formula.</a:t>
            </a:r>
          </a:p>
          <a:p>
            <a:pPr lvl="1" eaLnBrk="1" fontAlgn="auto" hangingPunct="1">
              <a:spcAft>
                <a:spcPts val="0"/>
              </a:spcAft>
              <a:buFont typeface="Arial" pitchFamily="34" charset="0"/>
              <a:buChar char="•"/>
              <a:defRPr/>
            </a:pPr>
            <a:endParaRPr lang="en-US" sz="1200" dirty="0" smtClean="0">
              <a:ea typeface="+mn-ea"/>
            </a:endParaRPr>
          </a:p>
          <a:p>
            <a:pPr lvl="1" eaLnBrk="1" fontAlgn="auto" hangingPunct="1">
              <a:spcAft>
                <a:spcPts val="0"/>
              </a:spcAft>
              <a:buFont typeface="Arial" pitchFamily="34" charset="0"/>
              <a:buChar char="•"/>
              <a:defRPr/>
            </a:pPr>
            <a:r>
              <a:rPr lang="en-US" dirty="0" smtClean="0">
                <a:ea typeface="+mn-ea"/>
              </a:rPr>
              <a:t>Compute math problems quickly and accurately.</a:t>
            </a:r>
          </a:p>
          <a:p>
            <a:pPr lvl="1" eaLnBrk="1" fontAlgn="auto" hangingPunct="1">
              <a:spcAft>
                <a:spcPts val="0"/>
              </a:spcAft>
              <a:buFont typeface="Arial" pitchFamily="34" charset="0"/>
              <a:buChar char="•"/>
              <a:defRPr/>
            </a:pPr>
            <a:endParaRPr lang="en-US" sz="1100" dirty="0" smtClean="0">
              <a:ea typeface="+mn-ea"/>
            </a:endParaRPr>
          </a:p>
          <a:p>
            <a:pPr lvl="1" eaLnBrk="1" fontAlgn="auto" hangingPunct="1">
              <a:spcAft>
                <a:spcPts val="0"/>
              </a:spcAft>
              <a:buFont typeface="Arial" pitchFamily="34" charset="0"/>
              <a:buChar char="•"/>
              <a:defRPr/>
            </a:pPr>
            <a:r>
              <a:rPr lang="en-US" dirty="0" smtClean="0">
                <a:ea typeface="+mn-ea"/>
              </a:rPr>
              <a:t>Know multiple ways to solve problems, allowing them to choose the method that is best.</a:t>
            </a:r>
          </a:p>
          <a:p>
            <a:pPr marL="0" lvl="1" eaLnBrk="1" hangingPunct="1">
              <a:spcBef>
                <a:spcPct val="0"/>
              </a:spcBef>
            </a:pPr>
            <a:endParaRPr lang="en-US" dirty="0" smtClean="0">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36371A4A-9B9E-0D4E-9C22-B08B07B37194}" type="slidenum">
              <a:rPr lang="en-US" sz="1200">
                <a:latin typeface="Calibri" charset="0"/>
              </a:rPr>
              <a:pPr/>
              <a:t>14</a:t>
            </a:fld>
            <a:endParaRPr lang="en-US" sz="1200" dirty="0">
              <a:latin typeface="Calibri" charset="0"/>
            </a:endParaRPr>
          </a:p>
        </p:txBody>
      </p:sp>
    </p:spTree>
    <p:extLst>
      <p:ext uri="{BB962C8B-B14F-4D97-AF65-F5344CB8AC3E}">
        <p14:creationId xmlns:p14="http://schemas.microsoft.com/office/powerpoint/2010/main" val="1095353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C472F70F-77D4-1644-A284-9E164EE8CC8A}" type="slidenum">
              <a:rPr lang="en-US" sz="1200">
                <a:latin typeface="Calibri" charset="0"/>
              </a:rPr>
              <a:pPr/>
              <a:t>15</a:t>
            </a:fld>
            <a:endParaRPr lang="en-US" sz="1200" dirty="0">
              <a:latin typeface="Calibri" charset="0"/>
            </a:endParaRPr>
          </a:p>
        </p:txBody>
      </p:sp>
    </p:spTree>
    <p:extLst>
      <p:ext uri="{BB962C8B-B14F-4D97-AF65-F5344CB8AC3E}">
        <p14:creationId xmlns:p14="http://schemas.microsoft.com/office/powerpoint/2010/main" val="4121408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After the test, you may be wondering – what does this all mean? How</a:t>
            </a:r>
            <a:r>
              <a:rPr lang="en-US" baseline="0" dirty="0" smtClean="0">
                <a:latin typeface="Calibri" charset="0"/>
              </a:rPr>
              <a:t> can I use the results from AzMERIT to help my child?</a:t>
            </a: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16</a:t>
            </a:fld>
            <a:endParaRPr lang="en-US" dirty="0"/>
          </a:p>
        </p:txBody>
      </p:sp>
    </p:spTree>
    <p:extLst>
      <p:ext uri="{BB962C8B-B14F-4D97-AF65-F5344CB8AC3E}">
        <p14:creationId xmlns:p14="http://schemas.microsoft.com/office/powerpoint/2010/main" val="144018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have internet access, play the video (it is 1 minute 42 seconds long)</a:t>
            </a:r>
            <a:br>
              <a:rPr lang="en-US" baseline="0" dirty="0" smtClean="0"/>
            </a:br>
            <a:r>
              <a:rPr lang="en-US" baseline="0" dirty="0" smtClean="0"/>
              <a:t>https://www.youtube.com/watch?v=9_qJMDYnaeo</a:t>
            </a:r>
          </a:p>
          <a:p>
            <a:endParaRPr lang="en-US" baseline="0" dirty="0" smtClean="0"/>
          </a:p>
          <a:p>
            <a:r>
              <a:rPr lang="en-US" baseline="0" dirty="0" smtClean="0"/>
              <a:t>Let’s watch this short video that helps demonstrate </a:t>
            </a:r>
            <a:r>
              <a:rPr lang="en-US" sz="1200" kern="1200" dirty="0" smtClean="0">
                <a:solidFill>
                  <a:schemeClr val="tx1"/>
                </a:solidFill>
                <a:effectLst/>
                <a:latin typeface="+mn-lt"/>
                <a:ea typeface="+mn-ea"/>
                <a:cs typeface="+mn-cs"/>
              </a:rPr>
              <a:t>the importance of getting accurate and meaningful information through AzMERIT.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E0699A9-A6A3-A943-BE1D-1FBF53D34967}" type="slidenum">
              <a:rPr lang="en-US" smtClean="0"/>
              <a:pPr>
                <a:defRPr/>
              </a:pPr>
              <a:t>17</a:t>
            </a:fld>
            <a:endParaRPr lang="en-US" dirty="0"/>
          </a:p>
        </p:txBody>
      </p:sp>
    </p:spTree>
    <p:extLst>
      <p:ext uri="{BB962C8B-B14F-4D97-AF65-F5344CB8AC3E}">
        <p14:creationId xmlns:p14="http://schemas.microsoft.com/office/powerpoint/2010/main" val="2329488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68313"/>
            <a:ext cx="4648200" cy="3486150"/>
          </a:xfrm>
        </p:spPr>
      </p:sp>
      <p:sp>
        <p:nvSpPr>
          <p:cNvPr id="3" name="Notes Placeholder 2"/>
          <p:cNvSpPr>
            <a:spLocks noGrp="1"/>
          </p:cNvSpPr>
          <p:nvPr>
            <p:ph type="body" idx="1"/>
          </p:nvPr>
        </p:nvSpPr>
        <p:spPr/>
        <p:txBody>
          <a:bodyPr/>
          <a:lstStyle/>
          <a:p>
            <a:r>
              <a:rPr lang="en-US" sz="1200" b="0" i="0" u="none" kern="1200" dirty="0" smtClean="0">
                <a:solidFill>
                  <a:schemeClr val="tx1"/>
                </a:solidFill>
                <a:effectLst/>
                <a:latin typeface="+mn-lt"/>
                <a:ea typeface="+mn-ea"/>
                <a:cs typeface="+mn-cs"/>
              </a:rPr>
              <a:t>I</a:t>
            </a:r>
            <a:r>
              <a:rPr lang="en-US" sz="1200" b="0" i="0" u="none" kern="1200" baseline="0" dirty="0" smtClean="0">
                <a:solidFill>
                  <a:schemeClr val="tx1"/>
                </a:solidFill>
                <a:effectLst/>
                <a:latin typeface="+mn-lt"/>
                <a:ea typeface="+mn-ea"/>
                <a:cs typeface="+mn-cs"/>
              </a:rPr>
              <a:t> know many of you are probably wondering, what will scores look like? </a:t>
            </a:r>
          </a:p>
          <a:p>
            <a:endParaRPr lang="en-US" sz="1200" b="0" i="0" u="none" kern="1200" baseline="0" dirty="0" smtClean="0">
              <a:solidFill>
                <a:schemeClr val="tx1"/>
              </a:solidFill>
              <a:effectLst/>
              <a:latin typeface="+mn-lt"/>
              <a:ea typeface="+mn-ea"/>
              <a:cs typeface="+mn-cs"/>
            </a:endParaRPr>
          </a:p>
          <a:p>
            <a:r>
              <a:rPr lang="en-US" sz="1200" b="0" i="0" u="none" kern="1200" baseline="0" dirty="0" smtClean="0">
                <a:solidFill>
                  <a:schemeClr val="tx1"/>
                </a:solidFill>
                <a:effectLst/>
                <a:latin typeface="+mn-lt"/>
                <a:ea typeface="+mn-ea"/>
                <a:cs typeface="+mn-cs"/>
              </a:rPr>
              <a:t>It is important to know that with a new test comes new scores. </a:t>
            </a:r>
          </a:p>
          <a:p>
            <a:endParaRPr lang="en-US" sz="1200" b="0" i="0" u="none" kern="1200" baseline="0" dirty="0" smtClean="0">
              <a:solidFill>
                <a:schemeClr val="tx1"/>
              </a:solidFill>
              <a:effectLst/>
              <a:latin typeface="+mn-lt"/>
              <a:ea typeface="+mn-ea"/>
              <a:cs typeface="+mn-cs"/>
            </a:endParaRPr>
          </a:p>
          <a:p>
            <a:r>
              <a:rPr lang="en-US" sz="1200" b="0" i="0" u="none" kern="1200" baseline="0" dirty="0" smtClean="0">
                <a:solidFill>
                  <a:schemeClr val="tx1"/>
                </a:solidFill>
                <a:effectLst/>
                <a:latin typeface="+mn-lt"/>
                <a:ea typeface="+mn-ea"/>
                <a:cs typeface="+mn-cs"/>
              </a:rPr>
              <a:t>With AzMERIT, the bar has been raised to a college and career ready level. We did not have that before.</a:t>
            </a:r>
          </a:p>
          <a:p>
            <a:r>
              <a:rPr lang="en-US" sz="1200" b="0" i="0" u="none" kern="1200" baseline="0" dirty="0" smtClean="0">
                <a:solidFill>
                  <a:schemeClr val="tx1"/>
                </a:solidFill>
                <a:effectLst/>
                <a:latin typeface="+mn-lt"/>
                <a:ea typeface="+mn-ea"/>
                <a:cs typeface="+mn-cs"/>
              </a:rPr>
              <a:t>Before, the bar was set at a 10</a:t>
            </a:r>
            <a:r>
              <a:rPr lang="en-US" sz="1200" b="0" i="0" u="none" kern="1200" baseline="30000" dirty="0" smtClean="0">
                <a:solidFill>
                  <a:schemeClr val="tx1"/>
                </a:solidFill>
                <a:effectLst/>
                <a:latin typeface="+mn-lt"/>
                <a:ea typeface="+mn-ea"/>
                <a:cs typeface="+mn-cs"/>
              </a:rPr>
              <a:t>th</a:t>
            </a:r>
            <a:r>
              <a:rPr lang="en-US" sz="1200" b="0" i="0" u="none" kern="1200" baseline="0" dirty="0" smtClean="0">
                <a:solidFill>
                  <a:schemeClr val="tx1"/>
                </a:solidFill>
                <a:effectLst/>
                <a:latin typeface="+mn-lt"/>
                <a:ea typeface="+mn-ea"/>
                <a:cs typeface="+mn-cs"/>
              </a:rPr>
              <a:t> grade level. Essentially we were telling our students that if they passed our old test they were ready to go into the world. The reality is that they were only ready for 11</a:t>
            </a:r>
            <a:r>
              <a:rPr lang="en-US" sz="1200" b="0" i="0" u="none" kern="1200" baseline="30000" dirty="0" smtClean="0">
                <a:solidFill>
                  <a:schemeClr val="tx1"/>
                </a:solidFill>
                <a:effectLst/>
                <a:latin typeface="+mn-lt"/>
                <a:ea typeface="+mn-ea"/>
                <a:cs typeface="+mn-cs"/>
              </a:rPr>
              <a:t>th</a:t>
            </a:r>
            <a:r>
              <a:rPr lang="en-US" sz="1200" b="0" i="0" u="none" kern="1200" baseline="0" dirty="0" smtClean="0">
                <a:solidFill>
                  <a:schemeClr val="tx1"/>
                </a:solidFill>
                <a:effectLst/>
                <a:latin typeface="+mn-lt"/>
                <a:ea typeface="+mn-ea"/>
                <a:cs typeface="+mn-cs"/>
              </a:rPr>
              <a:t> grade.</a:t>
            </a:r>
          </a:p>
          <a:p>
            <a:endParaRPr lang="en-US" sz="1200" b="0" i="0" u="none" kern="1200" baseline="0" dirty="0" smtClean="0">
              <a:solidFill>
                <a:schemeClr val="tx1"/>
              </a:solidFill>
              <a:effectLst/>
              <a:latin typeface="+mn-lt"/>
              <a:ea typeface="+mn-ea"/>
              <a:cs typeface="+mn-cs"/>
            </a:endParaRPr>
          </a:p>
          <a:p>
            <a:r>
              <a:rPr lang="en-US" sz="1200" b="0" i="0" u="none" kern="1200" baseline="0" dirty="0" smtClean="0">
                <a:solidFill>
                  <a:schemeClr val="tx1"/>
                </a:solidFill>
                <a:effectLst/>
                <a:latin typeface="+mn-lt"/>
                <a:ea typeface="+mn-ea"/>
                <a:cs typeface="+mn-cs"/>
              </a:rPr>
              <a:t>Now, with AzMERIT, we will have a more realistic view of how our students are doing as they get ready for life after high school – whether it is in college, the workplace, the military or other training programs. </a:t>
            </a:r>
          </a:p>
          <a:p>
            <a:endParaRPr lang="en-US" sz="1200" b="0" i="0" u="none" kern="1200" baseline="0" dirty="0" smtClean="0">
              <a:solidFill>
                <a:schemeClr val="tx1"/>
              </a:solidFill>
              <a:effectLst/>
              <a:latin typeface="+mn-lt"/>
              <a:ea typeface="+mn-ea"/>
              <a:cs typeface="+mn-cs"/>
            </a:endParaRPr>
          </a:p>
          <a:p>
            <a:r>
              <a:rPr lang="en-US" sz="1200" b="0" i="0" u="none" kern="1200" baseline="0" dirty="0" smtClean="0">
                <a:solidFill>
                  <a:schemeClr val="tx1"/>
                </a:solidFill>
                <a:effectLst/>
                <a:latin typeface="+mn-lt"/>
                <a:ea typeface="+mn-ea"/>
                <a:cs typeface="+mn-cs"/>
              </a:rPr>
              <a:t>So given this, we should expect that our scores will look different than before. </a:t>
            </a:r>
            <a:endParaRPr lang="en-US" sz="1200" b="0" i="0" u="none" kern="1200" dirty="0" smtClean="0">
              <a:solidFill>
                <a:schemeClr val="tx1"/>
              </a:solidFill>
              <a:effectLst/>
              <a:latin typeface="+mn-lt"/>
              <a:ea typeface="+mn-ea"/>
              <a:cs typeface="+mn-cs"/>
            </a:endParaRPr>
          </a:p>
          <a:p>
            <a:pPr eaLnBrk="1" hangingPunct="1">
              <a:buFont typeface="Arial" panose="020B0604020202020204" pitchFamily="34" charset="0"/>
              <a:buNone/>
            </a:pPr>
            <a:r>
              <a:rPr lang="en-US" b="0" i="0" dirty="0" smtClean="0">
                <a:latin typeface="Arial" charset="0"/>
              </a:rPr>
              <a:t>This new bar cannot be compared to the old one.	</a:t>
            </a:r>
          </a:p>
          <a:p>
            <a:pPr marL="628650" lvl="1" indent="-171450" eaLnBrk="1" hangingPunct="1">
              <a:buFont typeface="Arial" panose="020B0604020202020204" pitchFamily="34" charset="0"/>
              <a:buChar char="•"/>
            </a:pPr>
            <a:r>
              <a:rPr lang="en-US" b="0" i="0" dirty="0" smtClean="0">
                <a:latin typeface="Arial" charset="0"/>
              </a:rPr>
              <a:t>The scores are not higher or lower, just different.</a:t>
            </a:r>
          </a:p>
          <a:p>
            <a:pPr marL="628650" lvl="1" indent="-171450" eaLnBrk="1" hangingPunct="1">
              <a:buFont typeface="Arial" panose="020B0604020202020204" pitchFamily="34" charset="0"/>
              <a:buChar char="•"/>
            </a:pPr>
            <a:r>
              <a:rPr lang="en-US" sz="1200" b="0" i="0" kern="1200" dirty="0" smtClean="0">
                <a:solidFill>
                  <a:schemeClr val="tx1"/>
                </a:solidFill>
                <a:effectLst/>
                <a:latin typeface="+mn-lt"/>
                <a:ea typeface="+mn-ea"/>
                <a:cs typeface="+mn-cs"/>
              </a:rPr>
              <a:t>It doesn’t mean that our students are doing worse. Instead, the scores will provide a more accurate view of how our students are performing. </a:t>
            </a:r>
          </a:p>
          <a:p>
            <a:endParaRPr lang="en-US" sz="1200" b="0" i="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Both students and teachers will need time to adjust to the new assessment. With time and support, we know Arizona students will rise to the challenge. </a:t>
            </a:r>
            <a:endParaRPr lang="en-US" b="0"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18</a:t>
            </a:fld>
            <a:endParaRPr lang="en-US" dirty="0"/>
          </a:p>
        </p:txBody>
      </p:sp>
    </p:spTree>
    <p:extLst>
      <p:ext uri="{BB962C8B-B14F-4D97-AF65-F5344CB8AC3E}">
        <p14:creationId xmlns:p14="http://schemas.microsoft.com/office/powerpoint/2010/main" val="15936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So when should you expect to receive your child’s scores?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Parents</a:t>
            </a:r>
            <a:r>
              <a:rPr lang="en-US" baseline="0" dirty="0" smtClean="0"/>
              <a:t> should expect to receive their child’s test results this fall – in late October or early November. It took a little longer this year because it is the first year of AzMERIT.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However, future test results will be available in the same school year.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And your child’s test data is</a:t>
            </a:r>
            <a:r>
              <a:rPr lang="en-US" sz="1200" b="0" i="0" kern="1200" dirty="0" smtClean="0">
                <a:solidFill>
                  <a:schemeClr val="tx1"/>
                </a:solidFill>
                <a:effectLst/>
                <a:latin typeface="+mn-lt"/>
                <a:ea typeface="+mn-ea"/>
                <a:cs typeface="+mn-cs"/>
              </a:rPr>
              <a:t> protected by a number of state and federal laws. Personal student data has never been, and never will be, shared with the federal government. </a:t>
            </a:r>
            <a:endParaRPr lang="en-US" baseline="0" dirty="0" smtClean="0"/>
          </a:p>
        </p:txBody>
      </p:sp>
      <p:sp>
        <p:nvSpPr>
          <p:cNvPr id="4" name="Slide Number Placeholder 3"/>
          <p:cNvSpPr>
            <a:spLocks noGrp="1"/>
          </p:cNvSpPr>
          <p:nvPr>
            <p:ph type="sldNum" sz="quarter" idx="10"/>
          </p:nvPr>
        </p:nvSpPr>
        <p:spPr/>
        <p:txBody>
          <a:bodyPr/>
          <a:lstStyle/>
          <a:p>
            <a:fld id="{6FD1C757-6B1C-D340-9F13-E6997BB847E0}" type="slidenum">
              <a:rPr lang="en-US" smtClean="0"/>
              <a:pPr/>
              <a:t>19</a:t>
            </a:fld>
            <a:endParaRPr lang="en-US" dirty="0"/>
          </a:p>
        </p:txBody>
      </p:sp>
    </p:spTree>
    <p:extLst>
      <p:ext uri="{BB962C8B-B14F-4D97-AF65-F5344CB8AC3E}">
        <p14:creationId xmlns:p14="http://schemas.microsoft.com/office/powerpoint/2010/main" val="356637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to introducing EMA. Share</a:t>
            </a:r>
            <a:r>
              <a:rPr lang="en-US" baseline="0" dirty="0" smtClean="0"/>
              <a:t> who EMA is. Share why our work is so important.</a:t>
            </a:r>
            <a:endParaRPr lang="en-US" dirty="0" smtClean="0"/>
          </a:p>
          <a:p>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2</a:t>
            </a:fld>
            <a:endParaRPr lang="en-US" dirty="0"/>
          </a:p>
        </p:txBody>
      </p:sp>
    </p:spTree>
    <p:extLst>
      <p:ext uri="{BB962C8B-B14F-4D97-AF65-F5344CB8AC3E}">
        <p14:creationId xmlns:p14="http://schemas.microsoft.com/office/powerpoint/2010/main" val="2251513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defRPr/>
            </a:pPr>
            <a:r>
              <a:rPr lang="en-US" b="1" dirty="0" smtClean="0"/>
              <a:t>Another thing parents</a:t>
            </a:r>
            <a:r>
              <a:rPr lang="en-US" b="1" baseline="0" dirty="0" smtClean="0"/>
              <a:t> needs to know is that </a:t>
            </a:r>
            <a:r>
              <a:rPr lang="en-US" b="1" dirty="0" smtClean="0"/>
              <a:t>AzMERIT scores are in four categories:</a:t>
            </a:r>
          </a:p>
          <a:p>
            <a:pPr marL="857250" lvl="1" indent="-457200">
              <a:buFont typeface="Arial" panose="020B0604020202020204" pitchFamily="34" charset="0"/>
              <a:buChar char="•"/>
              <a:defRPr/>
            </a:pPr>
            <a:r>
              <a:rPr lang="en-US" sz="2600" dirty="0" smtClean="0"/>
              <a:t>Highly Proficient – Advanced understanding</a:t>
            </a:r>
          </a:p>
          <a:p>
            <a:pPr marL="857250" lvl="1" indent="-457200">
              <a:buFont typeface="Arial" panose="020B0604020202020204" pitchFamily="34" charset="0"/>
              <a:buChar char="•"/>
              <a:defRPr/>
            </a:pPr>
            <a:r>
              <a:rPr lang="en-US" sz="2600" dirty="0" smtClean="0"/>
              <a:t>Proficient – Fundamental understanding</a:t>
            </a:r>
          </a:p>
          <a:p>
            <a:pPr marL="857250" lvl="1" indent="-457200">
              <a:buFont typeface="Arial" panose="020B0604020202020204" pitchFamily="34" charset="0"/>
              <a:buChar char="•"/>
              <a:defRPr/>
            </a:pPr>
            <a:r>
              <a:rPr lang="en-US" sz="2600" dirty="0" smtClean="0"/>
              <a:t>Partially Proficient – Partial understanding</a:t>
            </a:r>
          </a:p>
          <a:p>
            <a:pPr marL="857250" lvl="1" indent="-457200">
              <a:buFont typeface="Arial" panose="020B0604020202020204" pitchFamily="34" charset="0"/>
              <a:buChar char="•"/>
              <a:defRPr/>
            </a:pPr>
            <a:r>
              <a:rPr lang="en-US" sz="2600" dirty="0" smtClean="0"/>
              <a:t>Minimally Proficient – Modest </a:t>
            </a:r>
            <a:r>
              <a:rPr lang="en-US" sz="2600" dirty="0" smtClean="0"/>
              <a:t>understanding</a:t>
            </a:r>
          </a:p>
          <a:p>
            <a:pPr marL="400050" lvl="1" indent="0">
              <a:buFont typeface="Arial" panose="020B0604020202020204" pitchFamily="34" charset="0"/>
              <a:buNone/>
              <a:defRPr/>
            </a:pPr>
            <a:endParaRPr lang="en-US" sz="2600" dirty="0" smtClean="0"/>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smtClean="0"/>
              <a:t>Your child will have a score in English and math in one of these four categories.</a:t>
            </a:r>
          </a:p>
          <a:p>
            <a:pPr marL="171450" indent="-171450">
              <a:buFont typeface="Arial" panose="020B0604020202020204" pitchFamily="34" charset="0"/>
              <a:buChar char="•"/>
              <a:defRPr/>
            </a:pPr>
            <a:r>
              <a:rPr lang="en-US" b="1" dirty="0" smtClean="0"/>
              <a:t>Parents will receive a Family Score Report for</a:t>
            </a:r>
            <a:r>
              <a:rPr lang="en-US" b="1" baseline="0" dirty="0" smtClean="0"/>
              <a:t> your Child’s English Language Arts scores and one for his math scores. </a:t>
            </a:r>
          </a:p>
          <a:p>
            <a:pPr marL="171450" indent="-171450">
              <a:buFont typeface="Arial" panose="020B0604020202020204" pitchFamily="34" charset="0"/>
              <a:buChar char="•"/>
              <a:defRPr/>
            </a:pPr>
            <a:r>
              <a:rPr lang="en-US" b="1" baseline="0" dirty="0" smtClean="0"/>
              <a:t>In addition, parents will also receive a guide with information on what is included in the family score reports.</a:t>
            </a:r>
          </a:p>
          <a:p>
            <a:pPr marL="171450" indent="-171450">
              <a:buFont typeface="Arial" panose="020B0604020202020204" pitchFamily="34" charset="0"/>
              <a:buChar char="•"/>
              <a:defRPr/>
            </a:pPr>
            <a:r>
              <a:rPr lang="en-US" b="1" baseline="0" dirty="0" smtClean="0"/>
              <a:t>These may go home in your child’s backpacks or mailed home – so please be sure to ask your child’s school when you should expect to see them.</a:t>
            </a:r>
          </a:p>
          <a:p>
            <a:pPr marL="0" indent="0">
              <a:buFont typeface="Arial" panose="020B0604020202020204" pitchFamily="34" charset="0"/>
              <a:buNone/>
              <a:defRPr/>
            </a:pPr>
            <a:endParaRPr lang="en-US" b="1" dirty="0" smtClean="0"/>
          </a:p>
          <a:p>
            <a:pPr marL="0" indent="0">
              <a:buFont typeface="Arial" panose="020B0604020202020204" pitchFamily="34" charset="0"/>
              <a:buNone/>
              <a:defRPr/>
            </a:pPr>
            <a:endParaRPr lang="en-US" b="1" dirty="0" smtClean="0"/>
          </a:p>
          <a:p>
            <a:pPr marL="0" indent="0">
              <a:buFont typeface="Arial" panose="020B0604020202020204" pitchFamily="34" charset="0"/>
              <a:buNone/>
              <a:defRPr/>
            </a:pPr>
            <a:r>
              <a:rPr lang="en-US" b="1" dirty="0" smtClean="0"/>
              <a:t>NOTES</a:t>
            </a:r>
          </a:p>
          <a:p>
            <a:pPr marL="171450" indent="-171450">
              <a:buFont typeface="Arial" panose="020B0604020202020204" pitchFamily="34" charset="0"/>
              <a:buChar char="•"/>
              <a:defRPr/>
            </a:pPr>
            <a:r>
              <a:rPr lang="en-US" b="1" dirty="0" smtClean="0"/>
              <a:t>Highly Proficient </a:t>
            </a:r>
            <a:r>
              <a:rPr lang="en-US" dirty="0" smtClean="0"/>
              <a:t>students demonstrate an </a:t>
            </a:r>
            <a:r>
              <a:rPr lang="en-US" b="1" dirty="0" smtClean="0"/>
              <a:t>advanced understanding of and ability to apply </a:t>
            </a:r>
            <a:r>
              <a:rPr lang="en-US" dirty="0" smtClean="0"/>
              <a:t>the content knowledge and skills needed to be on track towards college and career readiness as specified in Arizona’s Mathematics and English Language Arts Standards. (Level 4)</a:t>
            </a:r>
            <a:r>
              <a:rPr lang="en-US" b="1" dirty="0" smtClean="0"/>
              <a:t> </a:t>
            </a:r>
          </a:p>
          <a:p>
            <a:pPr marL="0" indent="0">
              <a:buFont typeface="Arial" panose="020B0604020202020204" pitchFamily="34" charset="0"/>
              <a:buNone/>
              <a:defRPr/>
            </a:pPr>
            <a:endParaRPr lang="en-US" dirty="0" smtClean="0"/>
          </a:p>
          <a:p>
            <a:pPr marL="171450" indent="-171450">
              <a:buFont typeface="Arial" panose="020B0604020202020204" pitchFamily="34" charset="0"/>
              <a:buChar char="•"/>
              <a:defRPr/>
            </a:pPr>
            <a:r>
              <a:rPr lang="en-US" b="1" dirty="0" smtClean="0"/>
              <a:t>Proficient </a:t>
            </a:r>
            <a:r>
              <a:rPr lang="en-US" dirty="0" smtClean="0"/>
              <a:t>students demonstrate a </a:t>
            </a:r>
            <a:r>
              <a:rPr lang="en-US" b="1" dirty="0" smtClean="0"/>
              <a:t>fundamental understanding of and ability to apply </a:t>
            </a:r>
            <a:r>
              <a:rPr lang="en-US" dirty="0" smtClean="0"/>
              <a:t>the content knowledge and skills needed to be on track towards college and career readiness as specified in Arizona’s Mathematics and English Language Arts Standards. (Level 3)</a:t>
            </a:r>
          </a:p>
          <a:p>
            <a:pPr marL="0" indent="0">
              <a:buFont typeface="Arial" panose="020B0604020202020204" pitchFamily="34" charset="0"/>
              <a:buNone/>
              <a:defRPr/>
            </a:pPr>
            <a:endParaRPr lang="en-US" dirty="0" smtClean="0"/>
          </a:p>
          <a:p>
            <a:pPr marL="171450" indent="-171450">
              <a:buFont typeface="Arial" panose="020B0604020202020204" pitchFamily="34" charset="0"/>
              <a:buChar char="•"/>
              <a:defRPr/>
            </a:pPr>
            <a:r>
              <a:rPr lang="en-US" b="1" dirty="0" smtClean="0"/>
              <a:t>Partially Proficient </a:t>
            </a:r>
            <a:r>
              <a:rPr lang="en-US" dirty="0" smtClean="0"/>
              <a:t>students demonstrate a </a:t>
            </a:r>
            <a:r>
              <a:rPr lang="en-US" b="1" dirty="0" smtClean="0"/>
              <a:t>partial understanding of and ability to apply </a:t>
            </a:r>
            <a:r>
              <a:rPr lang="en-US" dirty="0" smtClean="0"/>
              <a:t>the content knowledge and skills needed to be on track towards college and career readiness as specified in Arizona’s Mathematics and English Language Arts Standards. (Level 2)</a:t>
            </a:r>
          </a:p>
          <a:p>
            <a:pPr marL="171450" indent="-171450">
              <a:buFont typeface="Arial" panose="020B0604020202020204" pitchFamily="34" charset="0"/>
              <a:buChar char="•"/>
              <a:defRPr/>
            </a:pPr>
            <a:endParaRPr lang="en-US" dirty="0" smtClean="0"/>
          </a:p>
          <a:p>
            <a:pPr marL="171450" indent="-171450">
              <a:buFont typeface="Arial" panose="020B0604020202020204" pitchFamily="34" charset="0"/>
              <a:buChar char="•"/>
              <a:defRPr/>
            </a:pPr>
            <a:r>
              <a:rPr lang="en-US" b="1" dirty="0" smtClean="0"/>
              <a:t>Minimally Proficient </a:t>
            </a:r>
            <a:r>
              <a:rPr lang="en-US" dirty="0" smtClean="0"/>
              <a:t>students demonstrate a </a:t>
            </a:r>
            <a:r>
              <a:rPr lang="en-US" b="1" dirty="0" smtClean="0"/>
              <a:t>modest understanding of and ability to apply </a:t>
            </a:r>
            <a:r>
              <a:rPr lang="en-US" dirty="0" smtClean="0"/>
              <a:t>the content knowledge and skills needed to be on track towards college and career readiness as specified in Arizona’s Mathematics and English Language Arts Standards. (Level 1)</a:t>
            </a:r>
          </a:p>
          <a:p>
            <a:pPr marL="0" indent="0">
              <a:buFont typeface="Arial" panose="020B0604020202020204" pitchFamily="34" charset="0"/>
              <a:buNone/>
              <a:defRPr/>
            </a:pPr>
            <a:endParaRPr lang="en-US" dirty="0" smtClean="0"/>
          </a:p>
          <a:p>
            <a:pPr>
              <a:defRPr/>
            </a:pPr>
            <a:endParaRPr lang="en-US" altLang="en-US" dirty="0" smtClean="0"/>
          </a:p>
        </p:txBody>
      </p:sp>
      <p:sp>
        <p:nvSpPr>
          <p:cNvPr id="4" name="Slide Number Placeholder 3"/>
          <p:cNvSpPr>
            <a:spLocks noGrp="1"/>
          </p:cNvSpPr>
          <p:nvPr>
            <p:ph type="sldNum" sz="quarter" idx="5"/>
          </p:nvPr>
        </p:nvSpPr>
        <p:spPr/>
        <p:txBody>
          <a:bodyPr/>
          <a:lstStyle/>
          <a:p>
            <a:pPr>
              <a:defRPr/>
            </a:pPr>
            <a:fld id="{F15AF4D0-E2AC-46F4-8B40-61BCA29745E2}" type="slidenum">
              <a:rPr lang="en-US" smtClean="0"/>
              <a:pPr>
                <a:defRPr/>
              </a:pPr>
              <a:t>20</a:t>
            </a:fld>
            <a:endParaRPr lang="en-US" dirty="0"/>
          </a:p>
        </p:txBody>
      </p:sp>
    </p:spTree>
    <p:extLst>
      <p:ext uri="{BB962C8B-B14F-4D97-AF65-F5344CB8AC3E}">
        <p14:creationId xmlns:p14="http://schemas.microsoft.com/office/powerpoint/2010/main" val="1170798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preview of a sample family score report. </a:t>
            </a:r>
          </a:p>
          <a:p>
            <a:endParaRPr lang="en-US" dirty="0" smtClean="0"/>
          </a:p>
          <a:p>
            <a:r>
              <a:rPr lang="en-US" dirty="0" smtClean="0"/>
              <a:t>The</a:t>
            </a:r>
            <a:r>
              <a:rPr lang="en-US" baseline="0" dirty="0" smtClean="0"/>
              <a:t> AzMERIT score reports will be designed to provide better information on how your child is progressing and where he or she might need more help. Score reports for both English Language Arts and Math will give an overall measure of how your child performed individually and when compared to other students in the state. This will allow you to have peace of mind at every grade level if your student is on track for the next grade and college</a:t>
            </a:r>
          </a:p>
          <a:p>
            <a:endParaRPr lang="en-US" baseline="0" dirty="0" smtClean="0"/>
          </a:p>
          <a:p>
            <a:r>
              <a:rPr lang="en-US" baseline="0" dirty="0" smtClean="0"/>
              <a:t>The score reports will include more than just a number. They will also include your how well your student mastered specific concepts and skills within each subject. And if they have areas in particular where they have more difficulty, it allows teachers to identify these areas and implement extra supports or interventions</a:t>
            </a:r>
            <a:endParaRPr lang="en-US" dirty="0" smtClean="0"/>
          </a:p>
          <a:p>
            <a:endParaRPr lang="en-US" dirty="0" smtClean="0"/>
          </a:p>
          <a:p>
            <a:r>
              <a:rPr lang="en-US" dirty="0" smtClean="0"/>
              <a:t>Features of this report: </a:t>
            </a:r>
          </a:p>
          <a:p>
            <a:pPr marL="171450" indent="-171450">
              <a:buFont typeface="Arial" panose="020B0604020202020204" pitchFamily="34" charset="0"/>
              <a:buChar char="•"/>
            </a:pPr>
            <a:r>
              <a:rPr lang="en-US" dirty="0" smtClean="0"/>
              <a:t>One report per content area (ELA and math) </a:t>
            </a:r>
          </a:p>
          <a:p>
            <a:pPr marL="171450" indent="-171450">
              <a:buFont typeface="Arial" panose="020B0604020202020204" pitchFamily="34" charset="0"/>
              <a:buChar char="•"/>
            </a:pPr>
            <a:r>
              <a:rPr lang="en-US" dirty="0" smtClean="0"/>
              <a:t>Each report is a single page printed on both side in full color. </a:t>
            </a:r>
          </a:p>
          <a:p>
            <a:pPr marL="171450" indent="-171450">
              <a:buFont typeface="Arial" panose="020B0604020202020204" pitchFamily="34" charset="0"/>
              <a:buChar char="•"/>
            </a:pPr>
            <a:r>
              <a:rPr lang="en-US" dirty="0" smtClean="0"/>
              <a:t>The front of the report will have “About this Report” text; your child’s proficiency level and scale score; the average scale scores for the school, district, and state; brief proficiency level descriptors.</a:t>
            </a:r>
          </a:p>
        </p:txBody>
      </p:sp>
      <p:sp>
        <p:nvSpPr>
          <p:cNvPr id="4" name="Slide Number Placeholder 3"/>
          <p:cNvSpPr>
            <a:spLocks noGrp="1"/>
          </p:cNvSpPr>
          <p:nvPr>
            <p:ph type="sldNum" sz="quarter" idx="10"/>
          </p:nvPr>
        </p:nvSpPr>
        <p:spPr/>
        <p:txBody>
          <a:bodyPr/>
          <a:lstStyle/>
          <a:p>
            <a:fld id="{6FD1C757-6B1C-D340-9F13-E6997BB847E0}" type="slidenum">
              <a:rPr lang="en-US" smtClean="0"/>
              <a:pPr/>
              <a:t>21</a:t>
            </a:fld>
            <a:endParaRPr lang="en-US" dirty="0"/>
          </a:p>
        </p:txBody>
      </p:sp>
    </p:spTree>
    <p:extLst>
      <p:ext uri="{BB962C8B-B14F-4D97-AF65-F5344CB8AC3E}">
        <p14:creationId xmlns:p14="http://schemas.microsoft.com/office/powerpoint/2010/main" val="38764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On</a:t>
            </a:r>
            <a:r>
              <a:rPr lang="en-US" baseline="0" dirty="0" smtClean="0"/>
              <a:t> the back, you will be able to see more detailed information about your child’s progress in specific content areas.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FD1C757-6B1C-D340-9F13-E6997BB847E0}" type="slidenum">
              <a:rPr lang="en-US" smtClean="0"/>
              <a:pPr/>
              <a:t>22</a:t>
            </a:fld>
            <a:endParaRPr lang="en-US" dirty="0"/>
          </a:p>
        </p:txBody>
      </p:sp>
    </p:spTree>
    <p:extLst>
      <p:ext uri="{BB962C8B-B14F-4D97-AF65-F5344CB8AC3E}">
        <p14:creationId xmlns:p14="http://schemas.microsoft.com/office/powerpoint/2010/main" val="2984160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Parents will also receive a guide with information on what is included in the family score reports.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This explains each section of the report and goes into additional detail about what each part of the score report includes.</a:t>
            </a:r>
          </a:p>
        </p:txBody>
      </p:sp>
      <p:sp>
        <p:nvSpPr>
          <p:cNvPr id="4" name="Slide Number Placeholder 3"/>
          <p:cNvSpPr>
            <a:spLocks noGrp="1"/>
          </p:cNvSpPr>
          <p:nvPr>
            <p:ph type="sldNum" sz="quarter" idx="10"/>
          </p:nvPr>
        </p:nvSpPr>
        <p:spPr/>
        <p:txBody>
          <a:bodyPr/>
          <a:lstStyle/>
          <a:p>
            <a:fld id="{6FD1C757-6B1C-D340-9F13-E6997BB847E0}" type="slidenum">
              <a:rPr lang="en-US" smtClean="0"/>
              <a:pPr/>
              <a:t>23</a:t>
            </a:fld>
            <a:endParaRPr lang="en-US" dirty="0"/>
          </a:p>
        </p:txBody>
      </p:sp>
    </p:spTree>
    <p:extLst>
      <p:ext uri="{BB962C8B-B14F-4D97-AF65-F5344CB8AC3E}">
        <p14:creationId xmlns:p14="http://schemas.microsoft.com/office/powerpoint/2010/main" val="3888525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After the test, you may be wondering – what does this all mean? How</a:t>
            </a:r>
            <a:r>
              <a:rPr lang="en-US" baseline="0" dirty="0" smtClean="0">
                <a:latin typeface="Calibri" charset="0"/>
              </a:rPr>
              <a:t> can I use the results from AzMERIT to help my child?</a:t>
            </a: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24</a:t>
            </a:fld>
            <a:endParaRPr lang="en-US" dirty="0"/>
          </a:p>
        </p:txBody>
      </p:sp>
    </p:spTree>
    <p:extLst>
      <p:ext uri="{BB962C8B-B14F-4D97-AF65-F5344CB8AC3E}">
        <p14:creationId xmlns:p14="http://schemas.microsoft.com/office/powerpoint/2010/main" val="547536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Remember, AzMERIT and other standardized tests are not the finish line.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simply serve as check points along every child’s educational journey.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very few exceptions, testing results should be used to determine areas of strength and weakness so students can monitor and adjust. </a:t>
            </a:r>
          </a:p>
          <a:p>
            <a:endParaRPr lang="en-US" sz="1200" kern="1200" dirty="0" smtClean="0">
              <a:solidFill>
                <a:schemeClr val="tx1"/>
              </a:solidFill>
              <a:effectLst/>
              <a:latin typeface="+mn-lt"/>
              <a:ea typeface="+mn-ea"/>
              <a:cs typeface="+mn-cs"/>
            </a:endParaRPr>
          </a:p>
          <a:p>
            <a:pPr marL="0" indent="0" eaLnBrk="1" fontAlgn="auto" hangingPunct="1">
              <a:spcAft>
                <a:spcPts val="0"/>
              </a:spcAft>
              <a:buFont typeface="Arial"/>
              <a:buNone/>
              <a:defRPr/>
            </a:pPr>
            <a:r>
              <a:rPr lang="en-US" sz="2600" b="1" dirty="0" smtClean="0">
                <a:ea typeface="+mn-ea"/>
                <a:cs typeface="+mn-cs"/>
              </a:rPr>
              <a:t>Test results will be used to:</a:t>
            </a:r>
          </a:p>
          <a:p>
            <a:pPr marL="342900" indent="-342900" eaLnBrk="1" fontAlgn="auto" hangingPunct="1">
              <a:spcBef>
                <a:spcPts val="600"/>
              </a:spcBef>
              <a:spcAft>
                <a:spcPts val="1200"/>
              </a:spcAft>
              <a:buFont typeface="Arial" pitchFamily="34" charset="0"/>
              <a:buChar char="•"/>
              <a:defRPr/>
            </a:pPr>
            <a:r>
              <a:rPr lang="en-US" sz="1900" dirty="0" smtClean="0">
                <a:ea typeface="+mn-ea"/>
                <a:cs typeface="+mn-cs"/>
              </a:rPr>
              <a:t>Make instructional decisions.</a:t>
            </a:r>
          </a:p>
          <a:p>
            <a:pPr marL="342900" indent="-342900" eaLnBrk="1" fontAlgn="auto" hangingPunct="1">
              <a:spcBef>
                <a:spcPts val="600"/>
              </a:spcBef>
              <a:spcAft>
                <a:spcPts val="1200"/>
              </a:spcAft>
              <a:buFont typeface="Arial" pitchFamily="34" charset="0"/>
              <a:buChar char="•"/>
              <a:defRPr/>
            </a:pPr>
            <a:r>
              <a:rPr lang="en-US" sz="1900" dirty="0" smtClean="0">
                <a:ea typeface="+mn-ea"/>
                <a:cs typeface="+mn-cs"/>
              </a:rPr>
              <a:t>Determine individual needs of students:</a:t>
            </a:r>
          </a:p>
          <a:p>
            <a:pPr marL="1085850" lvl="1" indent="-342900" eaLnBrk="1" fontAlgn="auto" hangingPunct="1">
              <a:spcBef>
                <a:spcPts val="600"/>
              </a:spcBef>
              <a:spcAft>
                <a:spcPts val="1200"/>
              </a:spcAft>
              <a:buFont typeface="Wingdings" panose="05000000000000000000" pitchFamily="2" charset="2"/>
              <a:buChar char="q"/>
              <a:defRPr/>
            </a:pPr>
            <a:r>
              <a:rPr lang="en-US" sz="1900" dirty="0" smtClean="0">
                <a:ea typeface="+mn-ea"/>
              </a:rPr>
              <a:t>Extra support?</a:t>
            </a:r>
            <a:endParaRPr lang="en-US" dirty="0" smtClean="0">
              <a:ea typeface="+mn-ea"/>
            </a:endParaRPr>
          </a:p>
          <a:p>
            <a:pPr marL="1085850" lvl="1" indent="-342900" eaLnBrk="1" fontAlgn="auto" hangingPunct="1">
              <a:spcBef>
                <a:spcPts val="600"/>
              </a:spcBef>
              <a:spcAft>
                <a:spcPts val="1200"/>
              </a:spcAft>
              <a:buFont typeface="Wingdings" panose="05000000000000000000" pitchFamily="2" charset="2"/>
              <a:buChar char="q"/>
              <a:defRPr/>
            </a:pPr>
            <a:r>
              <a:rPr lang="en-US" sz="1900" dirty="0" smtClean="0">
                <a:ea typeface="+mn-ea"/>
              </a:rPr>
              <a:t>More challenging work?</a:t>
            </a:r>
          </a:p>
          <a:p>
            <a:pPr marL="1085850" lvl="1" indent="-342900" eaLnBrk="1" fontAlgn="auto" hangingPunct="1">
              <a:spcBef>
                <a:spcPts val="600"/>
              </a:spcBef>
              <a:spcAft>
                <a:spcPts val="1200"/>
              </a:spcAft>
              <a:buFont typeface="Wingdings" panose="05000000000000000000" pitchFamily="2" charset="2"/>
              <a:buChar char="q"/>
              <a:defRPr/>
            </a:pPr>
            <a:r>
              <a:rPr lang="en-US" sz="1900" dirty="0" smtClean="0">
                <a:ea typeface="+mn-ea"/>
              </a:rPr>
              <a:t>Recommendations for future classes? </a:t>
            </a:r>
          </a:p>
          <a:p>
            <a:endParaRPr lang="en-US" sz="1200" kern="120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smtClean="0"/>
              <a:t>Scores do not impact final grades, GPAs,</a:t>
            </a:r>
            <a:r>
              <a:rPr lang="en-US" b="1" baseline="0" dirty="0" smtClean="0"/>
              <a:t> </a:t>
            </a:r>
            <a:r>
              <a:rPr lang="en-US" b="1" dirty="0" smtClean="0"/>
              <a:t>class</a:t>
            </a:r>
            <a:r>
              <a:rPr lang="en-US" b="1" baseline="0" dirty="0" smtClean="0"/>
              <a:t> rank</a:t>
            </a:r>
            <a:r>
              <a:rPr lang="en-US" b="1" dirty="0" smtClean="0"/>
              <a:t> or college acceptance.</a:t>
            </a:r>
            <a:r>
              <a:rPr lang="en-US" b="1" baseline="0" dirty="0" smtClean="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25</a:t>
            </a:fld>
            <a:endParaRPr lang="en-US" dirty="0"/>
          </a:p>
        </p:txBody>
      </p:sp>
    </p:spTree>
    <p:extLst>
      <p:ext uri="{BB962C8B-B14F-4D97-AF65-F5344CB8AC3E}">
        <p14:creationId xmlns:p14="http://schemas.microsoft.com/office/powerpoint/2010/main" val="2258437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Standardized</a:t>
            </a:r>
            <a:r>
              <a:rPr lang="en-US" sz="1200" b="0" i="0" kern="1200" baseline="0" dirty="0" smtClean="0">
                <a:solidFill>
                  <a:schemeClr val="tx1"/>
                </a:solidFill>
                <a:effectLst/>
                <a:latin typeface="+mn-lt"/>
                <a:ea typeface="+mn-ea"/>
                <a:cs typeface="+mn-cs"/>
              </a:rPr>
              <a:t> tests are one way teachers can determine how students are doing in relation to their own past performance and in comparison to their peers.</a:t>
            </a:r>
          </a:p>
          <a:p>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Teachers also use test data to communicate progress</a:t>
            </a:r>
            <a:r>
              <a:rPr lang="en-US" sz="1200" b="0" i="0" kern="1200" baseline="0" dirty="0" smtClean="0">
                <a:solidFill>
                  <a:schemeClr val="tx1"/>
                </a:solidFill>
                <a:effectLst/>
                <a:latin typeface="+mn-lt"/>
                <a:ea typeface="+mn-ea"/>
                <a:cs typeface="+mn-cs"/>
              </a:rPr>
              <a:t> toward the overall goal of career and college readiness. It is just one way that they can better communicate to families about student progress.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Help to</a:t>
            </a:r>
            <a:r>
              <a:rPr lang="en-US" sz="1200" b="0" i="0" kern="1200" baseline="0" dirty="0" smtClean="0">
                <a:solidFill>
                  <a:schemeClr val="tx1"/>
                </a:solidFill>
                <a:effectLst/>
                <a:latin typeface="+mn-lt"/>
                <a:ea typeface="+mn-ea"/>
                <a:cs typeface="+mn-cs"/>
              </a:rPr>
              <a:t> determine the effectiveness of curriculum and instruction. If the assessment is well aligned to the standards it will help teachers to determine if what they are doing each day is having the desired impact. Test scores in conjunction with a number of other data points allow teachers to use professional judgment to determine which strategies they might want to adjust. It also allows teachers to have professional conversations with other educators around the state about what is working well and what might need to be changed so they can be most effective with their students.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dirty="0" smtClean="0"/>
              <a:t>Arizona's Common Core Standards</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22078-6554-4E57-970A-E6FD6A9DC797}" type="slidenum">
              <a:rPr lang="en-US" smtClean="0"/>
              <a:pPr/>
              <a:t>26</a:t>
            </a:fld>
            <a:endParaRPr lang="en-US" dirty="0"/>
          </a:p>
        </p:txBody>
      </p:sp>
    </p:spTree>
    <p:extLst>
      <p:ext uri="{BB962C8B-B14F-4D97-AF65-F5344CB8AC3E}">
        <p14:creationId xmlns:p14="http://schemas.microsoft.com/office/powerpoint/2010/main" val="4120057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All of the work your child is</a:t>
            </a:r>
            <a:r>
              <a:rPr lang="en-US" sz="1200" kern="1200" baseline="0" dirty="0" smtClean="0">
                <a:solidFill>
                  <a:schemeClr val="tx1"/>
                </a:solidFill>
                <a:effectLst/>
                <a:latin typeface="+mn-lt"/>
                <a:ea typeface="+mn-ea"/>
                <a:cs typeface="+mn-cs"/>
              </a:rPr>
              <a:t> doing in the </a:t>
            </a:r>
            <a:r>
              <a:rPr lang="en-US" sz="1200" kern="1200" dirty="0" smtClean="0">
                <a:solidFill>
                  <a:schemeClr val="tx1"/>
                </a:solidFill>
                <a:effectLst/>
                <a:latin typeface="+mn-lt"/>
                <a:ea typeface="+mn-ea"/>
                <a:cs typeface="+mn-cs"/>
              </a:rPr>
              <a:t>classroom throughout the year will help</a:t>
            </a:r>
            <a:r>
              <a:rPr lang="en-US" sz="1200" kern="1200" baseline="0" dirty="0" smtClean="0">
                <a:solidFill>
                  <a:schemeClr val="tx1"/>
                </a:solidFill>
                <a:effectLst/>
                <a:latin typeface="+mn-lt"/>
                <a:ea typeface="+mn-ea"/>
                <a:cs typeface="+mn-cs"/>
              </a:rPr>
              <a:t> him or her </a:t>
            </a:r>
            <a:r>
              <a:rPr lang="en-US" sz="1200" kern="1200" dirty="0" smtClean="0">
                <a:solidFill>
                  <a:schemeClr val="tx1"/>
                </a:solidFill>
                <a:effectLst/>
                <a:latin typeface="+mn-lt"/>
                <a:ea typeface="+mn-ea"/>
                <a:cs typeface="+mn-cs"/>
              </a:rPr>
              <a:t>prepare for this test. Every project, assignment and discussion helps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teach your child develop critical thinking and problem solving skills. </a:t>
            </a:r>
          </a:p>
          <a:p>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27</a:t>
            </a:fld>
            <a:endParaRPr lang="en-US" dirty="0"/>
          </a:p>
        </p:txBody>
      </p:sp>
    </p:spTree>
    <p:extLst>
      <p:ext uri="{BB962C8B-B14F-4D97-AF65-F5344CB8AC3E}">
        <p14:creationId xmlns:p14="http://schemas.microsoft.com/office/powerpoint/2010/main" val="3952024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Things You Can Do</a:t>
            </a:r>
            <a:endParaRPr lang="en-US" dirty="0" smtClean="0"/>
          </a:p>
          <a:p>
            <a:pPr lvl="0"/>
            <a:r>
              <a:rPr lang="en-US" dirty="0" smtClean="0"/>
              <a:t>You and your child’s teacher are the most influential in ensuring that your child gets a great education.</a:t>
            </a:r>
          </a:p>
          <a:p>
            <a:pPr lvl="0"/>
            <a:endParaRPr lang="en-US" dirty="0" smtClean="0"/>
          </a:p>
          <a:p>
            <a:pPr lvl="0"/>
            <a:r>
              <a:rPr lang="en-US" dirty="0" smtClean="0"/>
              <a:t>As parents, your partnership with your child’s teacher is a critical element in your child’s academic success. </a:t>
            </a:r>
          </a:p>
          <a:p>
            <a:pPr lvl="1"/>
            <a:r>
              <a:rPr lang="en-US" dirty="0" smtClean="0"/>
              <a:t>Don’t just talk to your child’s teachers at back to school nights and parent-teacher conferences…</a:t>
            </a:r>
          </a:p>
          <a:p>
            <a:pPr lvl="1"/>
            <a:r>
              <a:rPr lang="en-US" dirty="0" smtClean="0"/>
              <a:t>Commit to talking to him/them at least once a month.</a:t>
            </a:r>
          </a:p>
          <a:p>
            <a:pPr lvl="1"/>
            <a:r>
              <a:rPr lang="en-US" dirty="0" smtClean="0"/>
              <a:t>Ask how your child is doing and focus on his academic progress.</a:t>
            </a:r>
          </a:p>
          <a:p>
            <a:pPr lvl="1"/>
            <a:r>
              <a:rPr lang="en-US" dirty="0" smtClean="0"/>
              <a:t>Set shared goals for what your student needs to know and be able to do.</a:t>
            </a:r>
          </a:p>
          <a:p>
            <a:pPr lvl="1"/>
            <a:r>
              <a:rPr lang="en-US" dirty="0" smtClean="0"/>
              <a:t>Ask how you can help your child learn at home.</a:t>
            </a:r>
          </a:p>
          <a:p>
            <a:pPr lvl="0"/>
            <a:endParaRPr lang="en-US" dirty="0" smtClean="0"/>
          </a:p>
          <a:p>
            <a:pPr lvl="0"/>
            <a:r>
              <a:rPr lang="en-US" dirty="0" smtClean="0"/>
              <a:t>Set high expectations for your child’s education. Set the bar high and be consistent. Help your child along the way and give him support and encouragement when he needs it.</a:t>
            </a:r>
          </a:p>
          <a:p>
            <a:pPr lvl="0"/>
            <a:endParaRPr lang="en-US" dirty="0" smtClean="0"/>
          </a:p>
          <a:p>
            <a:pPr>
              <a:spcAft>
                <a:spcPts val="2000"/>
              </a:spcAft>
            </a:pPr>
            <a:r>
              <a:rPr lang="en-US" sz="1200" b="0" dirty="0" smtClean="0"/>
              <a:t>Involve learning in everyday activities by m</a:t>
            </a:r>
            <a:r>
              <a:rPr lang="en-US" sz="1200" dirty="0" smtClean="0"/>
              <a:t>ixing math into cooking or shopping. Ask your child to express opinions and to back their views. </a:t>
            </a:r>
          </a:p>
          <a:p>
            <a:pPr lvl="0"/>
            <a:endParaRPr lang="en-US" dirty="0" smtClean="0"/>
          </a:p>
          <a:p>
            <a:pPr lvl="0"/>
            <a:r>
              <a:rPr lang="en-US" dirty="0" smtClean="0"/>
              <a:t>Also, give some time for your child and your child’s teacher to adjust to the new standards.  In the short term, you may see grades or test scores dip.  </a:t>
            </a:r>
          </a:p>
          <a:p>
            <a:pPr lvl="0"/>
            <a:endParaRPr lang="en-US" dirty="0" smtClean="0"/>
          </a:p>
          <a:p>
            <a:pPr lvl="0"/>
            <a:r>
              <a:rPr lang="en-US" dirty="0" smtClean="0"/>
              <a:t>But as parents you can play a key role in encouraging your child and in providing him support when he needs it.</a:t>
            </a:r>
          </a:p>
          <a:p>
            <a:endParaRPr lang="en-US" dirty="0" smtClean="0"/>
          </a:p>
        </p:txBody>
      </p:sp>
      <p:sp>
        <p:nvSpPr>
          <p:cNvPr id="4" name="Header Placeholder 3"/>
          <p:cNvSpPr>
            <a:spLocks noGrp="1"/>
          </p:cNvSpPr>
          <p:nvPr>
            <p:ph type="hdr" sz="quarter" idx="10"/>
          </p:nvPr>
        </p:nvSpPr>
        <p:spPr/>
        <p:txBody>
          <a:bodyPr/>
          <a:lstStyle/>
          <a:p>
            <a:r>
              <a:rPr lang="en-US" dirty="0" smtClean="0"/>
              <a:t>Arizona's Common Core Standards</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22078-6554-4E57-970A-E6FD6A9DC797}" type="slidenum">
              <a:rPr lang="en-US" smtClean="0"/>
              <a:pPr/>
              <a:t>28</a:t>
            </a:fld>
            <a:endParaRPr lang="en-US" dirty="0"/>
          </a:p>
        </p:txBody>
      </p:sp>
    </p:spTree>
    <p:extLst>
      <p:ext uri="{BB962C8B-B14F-4D97-AF65-F5344CB8AC3E}">
        <p14:creationId xmlns:p14="http://schemas.microsoft.com/office/powerpoint/2010/main" val="1070541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0"/>
                <a:cs typeface="ＭＳ Ｐゴシック" charset="0"/>
              </a:rPr>
              <a:t>Reinforce problem-solving</a:t>
            </a:r>
            <a:r>
              <a:rPr lang="en-US" sz="1200" b="0" i="0" kern="1200" baseline="0" dirty="0" smtClean="0">
                <a:solidFill>
                  <a:schemeClr val="tx1"/>
                </a:solidFill>
                <a:effectLst/>
                <a:latin typeface="+mn-lt"/>
                <a:ea typeface="ＭＳ Ｐゴシック" charset="0"/>
                <a:cs typeface="ＭＳ Ｐゴシック" charset="0"/>
              </a:rPr>
              <a:t> and critical thinking </a:t>
            </a:r>
            <a:r>
              <a:rPr lang="en-US" sz="1200" b="0" i="0" kern="1200" dirty="0" smtClean="0">
                <a:solidFill>
                  <a:schemeClr val="tx1"/>
                </a:solidFill>
                <a:effectLst/>
                <a:latin typeface="+mn-lt"/>
                <a:ea typeface="ＭＳ Ｐゴシック" charset="0"/>
                <a:cs typeface="ＭＳ Ｐゴシック" charset="0"/>
              </a:rPr>
              <a:t>skills at home by reading with your child and asking her to talk about the central idea or theme of book or article. </a:t>
            </a:r>
          </a:p>
          <a:p>
            <a:endParaRPr lang="en-US" sz="1200" b="0" i="0" kern="1200" dirty="0" smtClean="0">
              <a:solidFill>
                <a:schemeClr val="tx1"/>
              </a:solidFill>
              <a:effectLst/>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Cooking together will reinforce measurement; doubling the recipe or halving the recipe will reinforce multiplication and purchasing the items will reinforce solving problems involving addition and subtraction.</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Create a grocery shopping list with your child. Find the prices in the grocery ads and ask your child to</a:t>
            </a:r>
          </a:p>
          <a:p>
            <a:r>
              <a:rPr lang="en-US" sz="1200" b="0" i="0" u="none" strike="noStrike" kern="1200" baseline="0" dirty="0" smtClean="0">
                <a:solidFill>
                  <a:schemeClr val="tx1"/>
                </a:solidFill>
                <a:latin typeface="+mn-lt"/>
                <a:ea typeface="ＭＳ Ｐゴシック" charset="0"/>
                <a:cs typeface="ＭＳ Ｐゴシック" charset="0"/>
              </a:rPr>
              <a:t>estimate the total amount of money needed to complete the shopping list.</a:t>
            </a:r>
          </a:p>
          <a:p>
            <a:endParaRPr lang="en-US" sz="1200" b="0" i="0" u="none" strike="noStrike" kern="1200" baseline="0" dirty="0" smtClean="0">
              <a:solidFill>
                <a:schemeClr val="tx1"/>
              </a:solidFill>
              <a:latin typeface="+mn-lt"/>
              <a:ea typeface="ＭＳ Ｐゴシック" charset="0"/>
            </a:endParaRPr>
          </a:p>
          <a:p>
            <a:r>
              <a:rPr lang="en-US" sz="1200" b="0" i="0" kern="1200" dirty="0" smtClean="0">
                <a:solidFill>
                  <a:schemeClr val="tx1"/>
                </a:solidFill>
                <a:effectLst/>
                <a:latin typeface="+mn-lt"/>
                <a:ea typeface="ＭＳ Ｐゴシック" charset="0"/>
                <a:cs typeface="ＭＳ Ｐゴシック" charset="0"/>
              </a:rPr>
              <a:t>Ask your child to explain something she has written</a:t>
            </a:r>
            <a:r>
              <a:rPr lang="en-US" sz="1200" b="0" i="0" kern="1200" baseline="0" dirty="0" smtClean="0">
                <a:solidFill>
                  <a:schemeClr val="tx1"/>
                </a:solidFill>
                <a:effectLst/>
                <a:latin typeface="+mn-lt"/>
                <a:ea typeface="ＭＳ Ｐゴシック" charset="0"/>
                <a:cs typeface="ＭＳ Ｐゴシック" charset="0"/>
              </a:rPr>
              <a:t> or h</a:t>
            </a:r>
            <a:r>
              <a:rPr lang="en-US" sz="1200" b="0" i="0" kern="1200" dirty="0" smtClean="0">
                <a:solidFill>
                  <a:schemeClr val="tx1"/>
                </a:solidFill>
                <a:effectLst/>
                <a:latin typeface="+mn-lt"/>
                <a:ea typeface="ＭＳ Ｐゴシック" charset="0"/>
                <a:cs typeface="ＭＳ Ｐゴシック" charset="0"/>
              </a:rPr>
              <a:t>ave her explain the steps she took to solve a math problem.  </a:t>
            </a:r>
          </a:p>
          <a:p>
            <a:endParaRPr lang="en-US" dirty="0" smtClean="0"/>
          </a:p>
        </p:txBody>
      </p:sp>
      <p:sp>
        <p:nvSpPr>
          <p:cNvPr id="4" name="Slide Number Placeholder 3"/>
          <p:cNvSpPr>
            <a:spLocks noGrp="1"/>
          </p:cNvSpPr>
          <p:nvPr>
            <p:ph type="sldNum" sz="quarter" idx="10"/>
          </p:nvPr>
        </p:nvSpPr>
        <p:spPr/>
        <p:txBody>
          <a:bodyPr/>
          <a:lstStyle/>
          <a:p>
            <a:pPr>
              <a:defRPr/>
            </a:pPr>
            <a:fld id="{DE0699A9-A6A3-A943-BE1D-1FBF53D34967}" type="slidenum">
              <a:rPr lang="en-US" smtClean="0"/>
              <a:pPr>
                <a:defRPr/>
              </a:pPr>
              <a:t>29</a:t>
            </a:fld>
            <a:endParaRPr lang="en-US" dirty="0"/>
          </a:p>
        </p:txBody>
      </p:sp>
    </p:spTree>
    <p:extLst>
      <p:ext uri="{BB962C8B-B14F-4D97-AF65-F5344CB8AC3E}">
        <p14:creationId xmlns:p14="http://schemas.microsoft.com/office/powerpoint/2010/main" val="344515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advocating for…</a:t>
            </a:r>
          </a:p>
          <a:p>
            <a:endParaRPr lang="en-US" dirty="0" smtClean="0"/>
          </a:p>
          <a:p>
            <a:pPr lvl="0">
              <a:buFont typeface="Arial" panose="020B0604020202020204" pitchFamily="34" charset="0"/>
              <a:buChar char="•"/>
            </a:pPr>
            <a:r>
              <a:rPr lang="en-US" sz="1200" i="1" dirty="0" smtClean="0"/>
              <a:t>Every child has access to high quality early learning opportunities </a:t>
            </a:r>
            <a:endParaRPr lang="en-US" sz="1200" dirty="0" smtClean="0"/>
          </a:p>
          <a:p>
            <a:pPr lvl="0">
              <a:buFont typeface="Arial" panose="020B0604020202020204" pitchFamily="34" charset="0"/>
              <a:buChar char="•"/>
            </a:pPr>
            <a:r>
              <a:rPr lang="en-US" sz="1200" i="1" dirty="0" smtClean="0"/>
              <a:t>Every 3</a:t>
            </a:r>
            <a:r>
              <a:rPr lang="en-US" sz="1200" i="1" baseline="30000" dirty="0" smtClean="0"/>
              <a:t>rd</a:t>
            </a:r>
            <a:r>
              <a:rPr lang="en-US" sz="1200" i="1" dirty="0" smtClean="0"/>
              <a:t> grader is proficient in reading and math</a:t>
            </a:r>
            <a:endParaRPr lang="en-US" sz="1200" dirty="0" smtClean="0"/>
          </a:p>
          <a:p>
            <a:pPr lvl="0">
              <a:buFont typeface="Arial" panose="020B0604020202020204" pitchFamily="34" charset="0"/>
              <a:buChar char="•"/>
            </a:pPr>
            <a:r>
              <a:rPr lang="en-US" sz="1200" i="1" dirty="0" smtClean="0"/>
              <a:t>Every student graduates from high school prepared for college and career</a:t>
            </a:r>
          </a:p>
          <a:p>
            <a:pPr lvl="0">
              <a:buFont typeface="Arial" panose="020B0604020202020204" pitchFamily="34" charset="0"/>
              <a:buChar char="•"/>
            </a:pPr>
            <a:r>
              <a:rPr lang="en-US" sz="1200" i="1" dirty="0" smtClean="0"/>
              <a:t>Every student has the opportunity to attain </a:t>
            </a:r>
            <a:br>
              <a:rPr lang="en-US" sz="1200" i="1" dirty="0" smtClean="0"/>
            </a:br>
            <a:r>
              <a:rPr lang="en-US" sz="1200" i="1" dirty="0" smtClean="0"/>
              <a:t>a degree, credential or license</a:t>
            </a:r>
          </a:p>
          <a:p>
            <a:pPr>
              <a:buFont typeface="Arial" panose="020B0604020202020204" pitchFamily="34" charset="0"/>
              <a:buChar char="•"/>
            </a:pPr>
            <a:r>
              <a:rPr lang="en-US" sz="1200" i="1" dirty="0" smtClean="0"/>
              <a:t>Every child’s education is funded birth through career to produce excellence</a:t>
            </a:r>
            <a:endParaRPr lang="en-US" sz="1200" dirty="0" smtClean="0"/>
          </a:p>
          <a:p>
            <a:pPr>
              <a:buFont typeface="Arial" panose="020B0604020202020204" pitchFamily="34" charset="0"/>
              <a:buChar char="•"/>
            </a:pPr>
            <a:r>
              <a:rPr lang="en-US" sz="1200" i="1" dirty="0" smtClean="0"/>
              <a:t>Every child has access to a great teacher in every classroom</a:t>
            </a:r>
          </a:p>
          <a:p>
            <a:pPr lvl="0">
              <a:buFont typeface="Arial" panose="020B0604020202020204" pitchFamily="34" charset="0"/>
              <a:buChar char="•"/>
            </a:pPr>
            <a:endParaRPr lang="en-US" sz="1200" dirty="0" smtClean="0"/>
          </a:p>
          <a:p>
            <a:endParaRPr lang="en-US" dirty="0" smtClean="0"/>
          </a:p>
          <a:p>
            <a:r>
              <a:rPr lang="en-US" dirty="0" smtClean="0"/>
              <a:t>More specifically, this year we are hoping to:</a:t>
            </a:r>
          </a:p>
          <a:p>
            <a:r>
              <a:rPr lang="en-US" dirty="0" smtClean="0"/>
              <a:t>--retain high standards in Arizona classrooms</a:t>
            </a:r>
          </a:p>
          <a:p>
            <a:r>
              <a:rPr lang="en-US" dirty="0" smtClean="0"/>
              <a:t>--ensure Arizona students have an assessment that is a meaningful tool that helps</a:t>
            </a:r>
            <a:r>
              <a:rPr lang="en-US" baseline="0" dirty="0" smtClean="0"/>
              <a:t> them succeed</a:t>
            </a:r>
          </a:p>
          <a:p>
            <a:r>
              <a:rPr lang="en-US" baseline="0" dirty="0" smtClean="0"/>
              <a:t>--support teachers with the resources, PD and tools they need </a:t>
            </a:r>
          </a:p>
          <a:p>
            <a:r>
              <a:rPr lang="en-US" baseline="0" dirty="0" smtClean="0"/>
              <a:t>--advocate for continued funding for early education, K-12 and higher education.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FD1C757-6B1C-D340-9F13-E6997BB847E0}" type="slidenum">
              <a:rPr lang="en-US" smtClean="0"/>
              <a:pPr/>
              <a:t>3</a:t>
            </a:fld>
            <a:endParaRPr lang="en-US" dirty="0"/>
          </a:p>
        </p:txBody>
      </p:sp>
    </p:spTree>
    <p:extLst>
      <p:ext uri="{BB962C8B-B14F-4D97-AF65-F5344CB8AC3E}">
        <p14:creationId xmlns:p14="http://schemas.microsoft.com/office/powerpoint/2010/main" val="3146705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Expect More Arizona</a:t>
            </a:r>
            <a:r>
              <a:rPr lang="en-US" baseline="0" dirty="0" smtClean="0">
                <a:latin typeface="Calibri" charset="0"/>
              </a:rPr>
              <a:t> has </a:t>
            </a:r>
            <a:r>
              <a:rPr lang="en-US" dirty="0" smtClean="0">
                <a:latin typeface="Calibri" charset="0"/>
              </a:rPr>
              <a:t>a wealth of resources on the</a:t>
            </a:r>
            <a:r>
              <a:rPr lang="en-US" baseline="0" dirty="0" smtClean="0">
                <a:latin typeface="Calibri" charset="0"/>
              </a:rPr>
              <a:t> standards and assessments available on a dedicated website that you can access at </a:t>
            </a:r>
            <a:r>
              <a:rPr lang="en-US" b="1" baseline="0" dirty="0" smtClean="0">
                <a:latin typeface="Calibri" charset="0"/>
              </a:rPr>
              <a:t>ArizonaAimsHigher.org.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You can download an </a:t>
            </a:r>
            <a:r>
              <a:rPr lang="en-US" b="1" baseline="0" dirty="0" smtClean="0">
                <a:latin typeface="Calibri" charset="0"/>
              </a:rPr>
              <a:t>AzMERIT </a:t>
            </a:r>
            <a:r>
              <a:rPr lang="en-US" sz="1200" b="1" i="0" kern="1200" dirty="0" smtClean="0">
                <a:solidFill>
                  <a:schemeClr val="tx1"/>
                </a:solidFill>
                <a:effectLst/>
                <a:latin typeface="+mn-lt"/>
                <a:ea typeface="ＭＳ Ｐゴシック" charset="0"/>
                <a:cs typeface="ＭＳ Ｐゴシック" charset="0"/>
              </a:rPr>
              <a:t>fact sheet </a:t>
            </a:r>
            <a:r>
              <a:rPr lang="en-US" sz="1200" b="0" i="0" kern="1200" dirty="0" smtClean="0">
                <a:solidFill>
                  <a:schemeClr val="tx1"/>
                </a:solidFill>
                <a:effectLst/>
                <a:latin typeface="+mn-lt"/>
                <a:ea typeface="ＭＳ Ｐゴシック" charset="0"/>
                <a:cs typeface="ＭＳ Ｐゴシック" charset="0"/>
              </a:rPr>
              <a:t>that answers the most common questions heard from parents during AzMERIT testing this past spring.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ＭＳ Ｐゴシック" charset="0"/>
                <a:cs typeface="ＭＳ Ｐゴシック" charset="0"/>
              </a:rPr>
              <a:t>You can also download </a:t>
            </a:r>
            <a:r>
              <a:rPr lang="en-US" sz="1200" b="1" i="0" kern="1200" baseline="0" dirty="0" smtClean="0">
                <a:solidFill>
                  <a:schemeClr val="tx1"/>
                </a:solidFill>
                <a:effectLst/>
                <a:latin typeface="+mn-lt"/>
                <a:ea typeface="ＭＳ Ｐゴシック" charset="0"/>
                <a:cs typeface="ＭＳ Ｐゴシック" charset="0"/>
              </a:rPr>
              <a:t>Grade by Grade Parent Guides </a:t>
            </a:r>
            <a:r>
              <a:rPr lang="en-US" sz="1200" b="0" i="0" kern="1200" dirty="0" smtClean="0">
                <a:solidFill>
                  <a:schemeClr val="tx1"/>
                </a:solidFill>
                <a:effectLst/>
                <a:latin typeface="+mn-lt"/>
                <a:ea typeface="ＭＳ Ｐゴシック" charset="0"/>
                <a:cs typeface="ＭＳ Ｐゴシック" charset="0"/>
              </a:rPr>
              <a:t>provide parents an overview of the key things their child will be learning in each grade (Kindergarten through high school), aligned with Arizona’s current education standards. Each grade sheet offers helpful activities parents can do at home to reinforce what students are learning during the school day.</a:t>
            </a:r>
          </a:p>
        </p:txBody>
      </p:sp>
      <p:sp>
        <p:nvSpPr>
          <p:cNvPr id="4" name="Slide Number Placeholder 3"/>
          <p:cNvSpPr>
            <a:spLocks noGrp="1"/>
          </p:cNvSpPr>
          <p:nvPr>
            <p:ph type="sldNum" sz="quarter" idx="10"/>
          </p:nvPr>
        </p:nvSpPr>
        <p:spPr/>
        <p:txBody>
          <a:bodyPr/>
          <a:lstStyle/>
          <a:p>
            <a:fld id="{6FD1C757-6B1C-D340-9F13-E6997BB847E0}" type="slidenum">
              <a:rPr lang="en-US" smtClean="0"/>
              <a:pPr/>
              <a:t>30</a:t>
            </a:fld>
            <a:endParaRPr lang="en-US" dirty="0"/>
          </a:p>
        </p:txBody>
      </p:sp>
    </p:spTree>
    <p:extLst>
      <p:ext uri="{BB962C8B-B14F-4D97-AF65-F5344CB8AC3E}">
        <p14:creationId xmlns:p14="http://schemas.microsoft.com/office/powerpoint/2010/main" val="1126725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a:t>
            </a:r>
            <a:r>
              <a:rPr lang="en-US" dirty="0" smtClean="0"/>
              <a:t>access sample test</a:t>
            </a:r>
            <a:r>
              <a:rPr lang="en-US" baseline="0" dirty="0" smtClean="0"/>
              <a:t> questions</a:t>
            </a:r>
            <a:r>
              <a:rPr lang="en-US" dirty="0" smtClean="0"/>
              <a:t> and parent score reports </a:t>
            </a:r>
            <a:r>
              <a:rPr lang="en-US" baseline="0" dirty="0" smtClean="0"/>
              <a:t>from the Arizona Department of Education at: </a:t>
            </a:r>
            <a:r>
              <a:rPr lang="en-US" dirty="0" smtClean="0">
                <a:hlinkClick r:id="rId3"/>
              </a:rPr>
              <a:t>AzMERITportal.org</a:t>
            </a:r>
            <a:r>
              <a:rPr lang="en-US" dirty="0" smtClean="0"/>
              <a:t>. </a:t>
            </a:r>
          </a:p>
        </p:txBody>
      </p:sp>
      <p:sp>
        <p:nvSpPr>
          <p:cNvPr id="4" name="Slide Number Placeholder 3"/>
          <p:cNvSpPr>
            <a:spLocks noGrp="1"/>
          </p:cNvSpPr>
          <p:nvPr>
            <p:ph type="sldNum" sz="quarter" idx="10"/>
          </p:nvPr>
        </p:nvSpPr>
        <p:spPr/>
        <p:txBody>
          <a:bodyPr/>
          <a:lstStyle/>
          <a:p>
            <a:pPr>
              <a:defRPr/>
            </a:pPr>
            <a:fld id="{DE0699A9-A6A3-A943-BE1D-1FBF53D34967}" type="slidenum">
              <a:rPr lang="en-US">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598433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Arizona has tremendous potential to become a state known for high-quality education.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can achieve our</a:t>
            </a:r>
            <a:r>
              <a:rPr lang="en-US" sz="1200" b="0" i="0" kern="1200" baseline="0" dirty="0" smtClean="0">
                <a:solidFill>
                  <a:schemeClr val="tx1"/>
                </a:solidFill>
                <a:effectLst/>
                <a:latin typeface="+mn-lt"/>
                <a:ea typeface="+mn-ea"/>
                <a:cs typeface="+mn-cs"/>
              </a:rPr>
              <a:t> vision for a world class education if we make </a:t>
            </a:r>
            <a:r>
              <a:rPr lang="en-US" sz="1200" b="0" i="0" kern="1200" dirty="0" smtClean="0">
                <a:solidFill>
                  <a:schemeClr val="tx1"/>
                </a:solidFill>
                <a:effectLst/>
                <a:latin typeface="+mn-lt"/>
                <a:ea typeface="+mn-ea"/>
                <a:cs typeface="+mn-cs"/>
              </a:rPr>
              <a:t>education – early years through career – our top priority.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Everyone has an important role to play. It is up to all of us to get involved. And there’s something for each of us to do.</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D1C757-6B1C-D340-9F13-E6997BB847E0}" type="slidenum">
              <a:rPr lang="en-US" smtClean="0"/>
              <a:pPr/>
              <a:t>32</a:t>
            </a:fld>
            <a:endParaRPr lang="en-US" dirty="0"/>
          </a:p>
        </p:txBody>
      </p:sp>
    </p:spTree>
    <p:extLst>
      <p:ext uri="{BB962C8B-B14F-4D97-AF65-F5344CB8AC3E}">
        <p14:creationId xmlns:p14="http://schemas.microsoft.com/office/powerpoint/2010/main" val="1555302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easy ways you can get involved.</a:t>
            </a:r>
          </a:p>
          <a:p>
            <a:endParaRPr lang="en-US" dirty="0" smtClean="0"/>
          </a:p>
          <a:p>
            <a:r>
              <a:rPr lang="en-US" dirty="0" smtClean="0"/>
              <a:t>Sign up! Join the movement.</a:t>
            </a:r>
          </a:p>
          <a:p>
            <a:endParaRPr lang="en-US" dirty="0" smtClean="0"/>
          </a:p>
          <a:p>
            <a:r>
              <a:rPr lang="en-US" dirty="0" smtClean="0"/>
              <a:t>By signing up you can:</a:t>
            </a:r>
          </a:p>
          <a:p>
            <a:r>
              <a:rPr lang="en-US" dirty="0" smtClean="0"/>
              <a:t>--get updates on AzMERIT</a:t>
            </a:r>
          </a:p>
          <a:p>
            <a:r>
              <a:rPr lang="en-US" dirty="0" smtClean="0"/>
              <a:t>--Get</a:t>
            </a:r>
            <a:r>
              <a:rPr lang="en-US" baseline="0" dirty="0" smtClean="0"/>
              <a:t> resources to help your child succeed</a:t>
            </a:r>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33</a:t>
            </a:fld>
            <a:endParaRPr lang="en-US" dirty="0"/>
          </a:p>
        </p:txBody>
      </p:sp>
    </p:spTree>
    <p:extLst>
      <p:ext uri="{BB962C8B-B14F-4D97-AF65-F5344CB8AC3E}">
        <p14:creationId xmlns:p14="http://schemas.microsoft.com/office/powerpoint/2010/main" val="4055540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New</a:t>
            </a:r>
            <a:r>
              <a:rPr lang="en-US" baseline="0" dirty="0" smtClean="0"/>
              <a:t> Test Features – graphing calculators, eliminate answers by crossing off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More accommodations for special </a:t>
            </a:r>
            <a:r>
              <a:rPr lang="en-US" baseline="0" dirty="0" err="1" smtClean="0"/>
              <a:t>ed</a:t>
            </a:r>
            <a:r>
              <a:rPr lang="en-US" baseline="0" dirty="0" smtClean="0"/>
              <a:t> students – enlarged, different background colors,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Less expensive for grading and for districts/schools with time and effort in unpacking test booklets, crossing off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One computer per 10 students and adequate bandwidth to send responses to AIR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Paper tests will still be offered for next three years (length of the AIR contract) </a:t>
            </a:r>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36</a:t>
            </a:fld>
            <a:endParaRPr lang="en-US" dirty="0"/>
          </a:p>
        </p:txBody>
      </p:sp>
    </p:spTree>
    <p:extLst>
      <p:ext uri="{BB962C8B-B14F-4D97-AF65-F5344CB8AC3E}">
        <p14:creationId xmlns:p14="http://schemas.microsoft.com/office/powerpoint/2010/main" val="4051583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Accountability</a:t>
            </a:r>
            <a:r>
              <a:rPr lang="en-US" baseline="0" dirty="0" smtClean="0"/>
              <a:t> </a:t>
            </a:r>
            <a:r>
              <a:rPr lang="en-US" dirty="0" smtClean="0"/>
              <a:t>helps ensure:</a:t>
            </a:r>
          </a:p>
          <a:p>
            <a:r>
              <a:rPr lang="en-US" dirty="0" smtClean="0"/>
              <a:t>-students are learning what they are supposed</a:t>
            </a:r>
            <a:r>
              <a:rPr lang="en-US" baseline="0" dirty="0" smtClean="0"/>
              <a:t> to be learning</a:t>
            </a:r>
          </a:p>
          <a:p>
            <a:r>
              <a:rPr lang="en-US" baseline="0" dirty="0" smtClean="0"/>
              <a:t>-teachers are teaching what they are supposed to be teaching</a:t>
            </a:r>
          </a:p>
          <a:p>
            <a:r>
              <a:rPr lang="en-US" baseline="0" dirty="0" smtClean="0"/>
              <a:t>-schools are providing supports to students and teachers</a:t>
            </a:r>
          </a:p>
          <a:p>
            <a:endParaRPr lang="en-US" baseline="0" dirty="0" smtClean="0"/>
          </a:p>
          <a:p>
            <a:r>
              <a:rPr lang="en-US" sz="1200" b="1" u="sng" kern="1200" dirty="0" smtClean="0">
                <a:solidFill>
                  <a:schemeClr val="tx1"/>
                </a:solidFill>
                <a:effectLst/>
                <a:latin typeface="+mn-lt"/>
                <a:ea typeface="+mn-ea"/>
                <a:cs typeface="+mn-cs"/>
              </a:rPr>
              <a:t>Last spring, a new law was adopted to provide students, teachers and schools with a two-year transition period to adjust to the new AzMERIT exam. Our state’s accountability system will be placed on hold, although the data will still be available for parents and teachers to know how students performed overall. </a:t>
            </a:r>
            <a:endParaRPr lang="en-US" b="1" u="sng" dirty="0" smtClean="0"/>
          </a:p>
          <a:p>
            <a:endParaRPr lang="en-US" dirty="0" smtClean="0"/>
          </a:p>
          <a:p>
            <a:r>
              <a:rPr lang="en-US" dirty="0" smtClean="0"/>
              <a:t>“Move on When Reading” is a state law requiring Grade 3 students to demonstrate a minimum level of reading ability to be promoted to Grade 4. Students will demonstrate their reading ability on the reading portion of AzMERIT. The first year of AzMERIT results will not be available until after the start of the 2015-2016 school year. Any student promoted to Grade 4 without a sufficiently high AzMERIT Grade 3 reading score will be entitled to receive additional reading support. </a:t>
            </a:r>
          </a:p>
          <a:p>
            <a:endParaRPr lang="en-US" dirty="0" smtClean="0"/>
          </a:p>
          <a:p>
            <a:r>
              <a:rPr lang="en-US" dirty="0" smtClean="0"/>
              <a:t>How will AzMERIT be used in the evaluation of teachers and principals? Once the Board decides upon a timeline, a portion of the evaluation of teachers and principals will be based on how well students perform on AzMERIT. Evaluations must also include the educational growth that students show over time. Districts and charters may also include other data in evaluations. </a:t>
            </a:r>
          </a:p>
          <a:p>
            <a:endParaRPr lang="en-US" dirty="0" smtClean="0"/>
          </a:p>
          <a:p>
            <a:r>
              <a:rPr lang="en-US" dirty="0" smtClean="0"/>
              <a:t>How will AzMERIT be used in the A-F Letter Grades for schools? The A-F Letter Grades that schools receive are largely based on how students perform on the statewide achievement test. The Board is currently discussing how AzMERIT results will be used to calculate A-F Letter Grades. </a:t>
            </a:r>
          </a:p>
          <a:p>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37</a:t>
            </a:fld>
            <a:endParaRPr lang="en-US" dirty="0"/>
          </a:p>
        </p:txBody>
      </p:sp>
    </p:spTree>
    <p:extLst>
      <p:ext uri="{BB962C8B-B14F-4D97-AF65-F5344CB8AC3E}">
        <p14:creationId xmlns:p14="http://schemas.microsoft.com/office/powerpoint/2010/main" val="2056209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6FD1C757-6B1C-D340-9F13-E6997BB847E0}" type="slidenum">
              <a:rPr lang="en-US" smtClean="0"/>
              <a:pPr/>
              <a:t>38</a:t>
            </a:fld>
            <a:endParaRPr lang="en-US" dirty="0"/>
          </a:p>
        </p:txBody>
      </p:sp>
    </p:spTree>
    <p:extLst>
      <p:ext uri="{BB962C8B-B14F-4D97-AF65-F5344CB8AC3E}">
        <p14:creationId xmlns:p14="http://schemas.microsoft.com/office/powerpoint/2010/main" val="301863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do our work by raising awareness of critical education issues and creating opportunities for everyone to take action, in their homes, their local communities or statewide. </a:t>
            </a:r>
          </a:p>
          <a:p>
            <a:endParaRPr lang="en-US" baseline="0" dirty="0" smtClean="0"/>
          </a:p>
          <a:p>
            <a:pPr>
              <a:buFont typeface="Arial" panose="020B0604020202020204" pitchFamily="34" charset="0"/>
              <a:buChar char="•"/>
            </a:pPr>
            <a:r>
              <a:rPr lang="en-US" sz="1200" dirty="0" smtClean="0">
                <a:solidFill>
                  <a:schemeClr val="bg1"/>
                </a:solidFill>
                <a:effectLst>
                  <a:outerShdw blurRad="38100" dist="38100" dir="2700000" algn="tl">
                    <a:srgbClr val="000000">
                      <a:alpha val="43137"/>
                    </a:srgbClr>
                  </a:outerShdw>
                </a:effectLst>
              </a:rPr>
              <a:t>Raising Awareness of Critical Issues</a:t>
            </a:r>
          </a:p>
          <a:p>
            <a:pPr>
              <a:buFont typeface="Arial" panose="020B0604020202020204" pitchFamily="34" charset="0"/>
              <a:buChar char="•"/>
            </a:pPr>
            <a:r>
              <a:rPr lang="en-US" sz="1200" dirty="0" smtClean="0">
                <a:solidFill>
                  <a:schemeClr val="bg1"/>
                </a:solidFill>
                <a:effectLst>
                  <a:outerShdw blurRad="38100" dist="38100" dir="2700000" algn="tl">
                    <a:srgbClr val="000000">
                      <a:alpha val="43137"/>
                    </a:srgbClr>
                  </a:outerShdw>
                </a:effectLst>
              </a:rPr>
              <a:t>Building Public Support &amp; Spotlight Excellence</a:t>
            </a:r>
          </a:p>
          <a:p>
            <a:pPr>
              <a:buFont typeface="Arial" panose="020B0604020202020204" pitchFamily="34" charset="0"/>
              <a:buChar char="•"/>
            </a:pPr>
            <a:r>
              <a:rPr lang="en-US" sz="1200" dirty="0" smtClean="0">
                <a:solidFill>
                  <a:schemeClr val="bg1"/>
                </a:solidFill>
                <a:effectLst>
                  <a:outerShdw blurRad="38100" dist="38100" dir="2700000" algn="tl">
                    <a:srgbClr val="000000">
                      <a:alpha val="43137"/>
                    </a:srgbClr>
                  </a:outerShdw>
                </a:effectLst>
              </a:rPr>
              <a:t>Moving Parents and Voters to Take Action</a:t>
            </a:r>
          </a:p>
          <a:p>
            <a:pPr>
              <a:buFont typeface="Arial" panose="020B0604020202020204" pitchFamily="34" charset="0"/>
              <a:buChar char="•"/>
            </a:pPr>
            <a:r>
              <a:rPr lang="en-US" sz="1200" dirty="0" smtClean="0">
                <a:solidFill>
                  <a:schemeClr val="bg1"/>
                </a:solidFill>
                <a:effectLst>
                  <a:outerShdw blurRad="38100" dist="38100" dir="2700000" algn="tl">
                    <a:srgbClr val="000000">
                      <a:alpha val="43137"/>
                    </a:srgbClr>
                  </a:outerShdw>
                </a:effectLst>
              </a:rPr>
              <a:t>Fostering Statewide Collaboration to Create Change</a:t>
            </a:r>
          </a:p>
          <a:p>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4</a:t>
            </a:fld>
            <a:endParaRPr lang="en-US" dirty="0"/>
          </a:p>
        </p:txBody>
      </p:sp>
    </p:spTree>
    <p:extLst>
      <p:ext uri="{BB962C8B-B14F-4D97-AF65-F5344CB8AC3E}">
        <p14:creationId xmlns:p14="http://schemas.microsoft.com/office/powerpoint/2010/main" val="136185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z="1200" kern="1200" dirty="0" smtClean="0">
                <a:solidFill>
                  <a:schemeClr val="tx1"/>
                </a:solidFill>
                <a:effectLst/>
                <a:latin typeface="+mn-lt"/>
                <a:ea typeface="ＭＳ Ｐゴシック" charset="0"/>
              </a:rPr>
              <a:t>During today’s presentation, we will be sharing:</a:t>
            </a:r>
            <a:endParaRPr lang="en-US" sz="1100" dirty="0" smtClean="0">
              <a:latin typeface="Calibri" charset="0"/>
            </a:endParaRPr>
          </a:p>
          <a:p>
            <a:pPr marL="628650" lvl="1" indent="-171450" eaLnBrk="1" hangingPunct="1">
              <a:spcBef>
                <a:spcPts val="0"/>
              </a:spcBef>
              <a:buFont typeface="Arial" panose="020B0604020202020204" pitchFamily="34" charset="0"/>
              <a:buChar char="•"/>
            </a:pPr>
            <a:r>
              <a:rPr lang="en-US" altLang="ja-JP" dirty="0" smtClean="0"/>
              <a:t>What the new state tests mean for your child</a:t>
            </a:r>
          </a:p>
          <a:p>
            <a:pPr marL="628650" lvl="1" indent="-171450" eaLnBrk="1" hangingPunct="1">
              <a:spcBef>
                <a:spcPts val="0"/>
              </a:spcBef>
              <a:buFont typeface="Arial" panose="020B0604020202020204" pitchFamily="34" charset="0"/>
              <a:buChar char="•"/>
            </a:pPr>
            <a:r>
              <a:rPr lang="en-US" dirty="0" smtClean="0"/>
              <a:t>How to interpret test results</a:t>
            </a:r>
          </a:p>
          <a:p>
            <a:pPr marL="628650" lvl="1" indent="-171450" eaLnBrk="1" hangingPunct="1">
              <a:spcBef>
                <a:spcPts val="0"/>
              </a:spcBef>
              <a:buFont typeface="Arial" panose="020B0604020202020204" pitchFamily="34" charset="0"/>
              <a:buChar char="•"/>
            </a:pPr>
            <a:r>
              <a:rPr lang="en-US" dirty="0" smtClean="0"/>
              <a:t>How teachers use test results </a:t>
            </a:r>
          </a:p>
          <a:p>
            <a:pPr marL="628650" lvl="1" indent="-171450" eaLnBrk="1" hangingPunct="1">
              <a:spcBef>
                <a:spcPts val="0"/>
              </a:spcBef>
              <a:buFont typeface="Arial" panose="020B0604020202020204" pitchFamily="34" charset="0"/>
              <a:buChar char="•"/>
            </a:pPr>
            <a:r>
              <a:rPr lang="en-US" dirty="0" smtClean="0"/>
              <a:t>We will also share tips on how to help your child succeed and some tools</a:t>
            </a:r>
            <a:r>
              <a:rPr lang="en-US" baseline="0" dirty="0" smtClean="0"/>
              <a:t> and resources to help along the way</a:t>
            </a:r>
            <a:endParaRPr lang="en-US" sz="1100" dirty="0" smtClean="0">
              <a:latin typeface="Calibri" charset="0"/>
            </a:endParaRPr>
          </a:p>
          <a:p>
            <a:pPr eaLnBrk="1" hangingPunct="1">
              <a:spcBef>
                <a:spcPct val="0"/>
              </a:spcBef>
              <a:buFont typeface="+mj-lt" charset="0"/>
              <a:buNone/>
            </a:pPr>
            <a:endParaRPr lang="en-US" sz="1100" dirty="0">
              <a:latin typeface="Calibri"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52B1A780-5297-9641-A706-045FF892CA4E}" type="slidenum">
              <a:rPr lang="en-US" sz="1200">
                <a:latin typeface="Calibri" charset="0"/>
              </a:rPr>
              <a:pPr/>
              <a:t>5</a:t>
            </a:fld>
            <a:endParaRPr lang="en-US" sz="1200" dirty="0">
              <a:latin typeface="Calibri" charset="0"/>
            </a:endParaRPr>
          </a:p>
        </p:txBody>
      </p:sp>
    </p:spTree>
    <p:extLst>
      <p:ext uri="{BB962C8B-B14F-4D97-AF65-F5344CB8AC3E}">
        <p14:creationId xmlns:p14="http://schemas.microsoft.com/office/powerpoint/2010/main" val="305934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Tests</a:t>
            </a:r>
            <a:r>
              <a:rPr lang="en-US" baseline="0" dirty="0" smtClean="0"/>
              <a:t> are not fun. However, they are a part of life from childhood to adulthood. They let us know we’re ready to move on. They reassure parents that their kids have mastered the skills they need to reach the next level. And they help schools know what kids need.</a:t>
            </a:r>
          </a:p>
          <a:p>
            <a:pPr>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These tests are just like an annual checkup</a:t>
            </a:r>
            <a:r>
              <a:rPr lang="en-US" baseline="0" dirty="0" smtClean="0"/>
              <a:t>, </a:t>
            </a:r>
            <a:r>
              <a:rPr lang="en-US" sz="1200" dirty="0" smtClean="0"/>
              <a:t>just like his annual visit to the doctor to make sure he is healthy</a:t>
            </a:r>
            <a:r>
              <a:rPr lang="en-US" sz="1200" baseline="0" dirty="0" smtClean="0"/>
              <a:t> is </a:t>
            </a:r>
            <a:r>
              <a:rPr lang="en-US" dirty="0" smtClean="0"/>
              <a:t>an important opportunity to find out how your child is doing, and how they compare to other kids their age. Just as doctors check height and weight, teachers use the test to check how your child is doing in English and math. </a:t>
            </a:r>
          </a:p>
          <a:p>
            <a:pPr>
              <a:spcBef>
                <a:spcPct val="0"/>
              </a:spcBef>
            </a:pPr>
            <a:endParaRPr lang="en-US" dirty="0" smtClean="0"/>
          </a:p>
          <a:p>
            <a:pPr>
              <a:spcBef>
                <a:spcPct val="0"/>
              </a:spcBef>
            </a:pPr>
            <a:r>
              <a:rPr lang="en-US" dirty="0" smtClean="0"/>
              <a:t>Teachers will change from year to year. But the information from these tests will provide the constant, objective benchmark you can track over the course of your child’s education.</a:t>
            </a:r>
          </a:p>
        </p:txBody>
      </p:sp>
      <p:sp>
        <p:nvSpPr>
          <p:cNvPr id="6554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Arizona's Common Core Standards</a:t>
            </a:r>
          </a:p>
        </p:txBody>
      </p:sp>
      <p:sp>
        <p:nvSpPr>
          <p:cNvPr id="6554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65542"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61C6A-8046-4DBB-B160-581DC6B6765D}"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2725752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an overview of what AzMERIT is.</a:t>
            </a:r>
          </a:p>
          <a:p>
            <a:endParaRPr lang="en-US" dirty="0" smtClean="0"/>
          </a:p>
          <a:p>
            <a:r>
              <a:rPr lang="en-US" dirty="0" smtClean="0"/>
              <a:t>AzMERIT is Arizona’s new statewide achievement test. It is an acronym</a:t>
            </a:r>
            <a:r>
              <a:rPr lang="en-US" baseline="0" dirty="0" smtClean="0"/>
              <a:t> that stands for:</a:t>
            </a:r>
            <a:endParaRPr lang="en-US" dirty="0" smtClean="0"/>
          </a:p>
          <a:p>
            <a:pPr marL="342900" lvl="1" indent="-342900">
              <a:buSzPct val="100000"/>
              <a:buBlip>
                <a:blip r:embed="rId3"/>
              </a:buBlip>
            </a:pPr>
            <a:endParaRPr lang="en-US" dirty="0" smtClean="0"/>
          </a:p>
          <a:p>
            <a:pPr marL="0" lvl="1" indent="0">
              <a:buSzPct val="100000"/>
              <a:buNone/>
            </a:pPr>
            <a:r>
              <a:rPr lang="en-US" dirty="0" smtClean="0"/>
              <a:t>AzMERIT = Arizona’s Measurement of Educational Readiness to Inform Teaching.</a:t>
            </a:r>
            <a:r>
              <a:rPr lang="en-US" baseline="0" dirty="0" smtClean="0"/>
              <a:t> </a:t>
            </a:r>
          </a:p>
          <a:p>
            <a:pPr marL="0" lvl="1" indent="0">
              <a:buSzPct val="100000"/>
              <a:buNone/>
            </a:pPr>
            <a:endParaRPr lang="en-US" baseline="0" dirty="0" smtClean="0"/>
          </a:p>
          <a:p>
            <a:pPr marL="0" lvl="1" indent="0">
              <a:buSzPct val="100000"/>
              <a:buNone/>
            </a:pPr>
            <a:r>
              <a:rPr lang="en-US" baseline="0" dirty="0" smtClean="0"/>
              <a:t>It replaces the AIMS test in reading, writing and math.</a:t>
            </a:r>
          </a:p>
          <a:p>
            <a:pPr marL="0" lvl="1" indent="0">
              <a:buSzPct val="100000"/>
              <a:buNone/>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AzMERIT was developed with input by Arizona educators to give teachers a better idea of how students are doing.</a:t>
            </a:r>
          </a:p>
          <a:p>
            <a:pPr>
              <a:spcBef>
                <a:spcPct val="0"/>
              </a:spcBef>
            </a:pPr>
            <a:endParaRPr lang="en-US" dirty="0" smtClean="0"/>
          </a:p>
          <a:p>
            <a:pPr lvl="0"/>
            <a:r>
              <a:rPr lang="en-US" sz="1200" kern="1200" dirty="0" smtClean="0">
                <a:solidFill>
                  <a:schemeClr val="tx1"/>
                </a:solidFill>
                <a:effectLst/>
                <a:latin typeface="+mn-lt"/>
                <a:ea typeface="+mn-ea"/>
                <a:cs typeface="+mn-cs"/>
              </a:rPr>
              <a:t>Throughout the school year, there are many ways teachers assess how well students are doing in their classroom, including classwork, homework, quizzes, projects, and even teacher and counselor observations about your child’s growth. AzMERIT is one of those tools. The results, while meaningful, should be read in the context of everything you already know about your child.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7</a:t>
            </a:fld>
            <a:endParaRPr lang="en-US" dirty="0"/>
          </a:p>
        </p:txBody>
      </p:sp>
    </p:spTree>
    <p:extLst>
      <p:ext uri="{BB962C8B-B14F-4D97-AF65-F5344CB8AC3E}">
        <p14:creationId xmlns:p14="http://schemas.microsoft.com/office/powerpoint/2010/main" val="331092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Who takes AzMERIT?</a:t>
            </a:r>
          </a:p>
          <a:p>
            <a:pPr marL="171450" indent="-171450">
              <a:buSzPct val="116000"/>
              <a:buFont typeface="Arial" panose="020B0604020202020204" pitchFamily="34" charset="0"/>
              <a:buChar char="•"/>
            </a:pPr>
            <a:r>
              <a:rPr lang="en-US" b="1" dirty="0" smtClean="0"/>
              <a:t>Students in grades 3-11 take AzMERIT in math and English</a:t>
            </a:r>
            <a:r>
              <a:rPr lang="en-US" b="1" baseline="0" dirty="0" smtClean="0"/>
              <a:t> Language Arts which includes both reading and writing sections.</a:t>
            </a:r>
            <a:endParaRPr lang="en-US" b="1" dirty="0" smtClean="0"/>
          </a:p>
          <a:p>
            <a:pPr marL="628650" lvl="1" indent="-171450">
              <a:buSzPct val="116000"/>
              <a:buFont typeface="Arial" panose="020B0604020202020204" pitchFamily="34" charset="0"/>
              <a:buChar char="•"/>
            </a:pPr>
            <a:r>
              <a:rPr lang="en-US" sz="2800" dirty="0" smtClean="0"/>
              <a:t>An important note</a:t>
            </a:r>
            <a:r>
              <a:rPr lang="en-US" sz="2800" baseline="0" dirty="0" smtClean="0"/>
              <a:t> that s</a:t>
            </a:r>
            <a:r>
              <a:rPr lang="en-US" sz="2800" dirty="0" smtClean="0"/>
              <a:t>tudents in Grades 4, 8 and high school still take the AIMS Science test</a:t>
            </a:r>
          </a:p>
          <a:p>
            <a:pPr marL="171450" indent="-171450">
              <a:spcBef>
                <a:spcPts val="0"/>
              </a:spcBef>
              <a:buFont typeface="Arial" panose="020B0604020202020204" pitchFamily="34" charset="0"/>
              <a:buChar char="•"/>
            </a:pPr>
            <a:r>
              <a:rPr lang="en-US" b="1" dirty="0" smtClean="0"/>
              <a:t>AzMERIT is given by pencil/paper and online. Schools decide how to deliver the test. </a:t>
            </a:r>
          </a:p>
          <a:p>
            <a:pPr marL="171450" indent="-171450">
              <a:spcBef>
                <a:spcPts val="0"/>
              </a:spcBef>
              <a:buFont typeface="Arial" panose="020B0604020202020204" pitchFamily="34" charset="0"/>
              <a:buChar char="•"/>
            </a:pPr>
            <a:r>
              <a:rPr lang="en-US" b="1" dirty="0" smtClean="0"/>
              <a:t>About 40% gave the test online last year.</a:t>
            </a:r>
            <a:endParaRPr lang="en-US" sz="28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FD1C757-6B1C-D340-9F13-E6997BB847E0}" type="slidenum">
              <a:rPr lang="en-US" smtClean="0"/>
              <a:pPr/>
              <a:t>8</a:t>
            </a:fld>
            <a:endParaRPr lang="en-US" dirty="0"/>
          </a:p>
        </p:txBody>
      </p:sp>
    </p:spTree>
    <p:extLst>
      <p:ext uri="{BB962C8B-B14F-4D97-AF65-F5344CB8AC3E}">
        <p14:creationId xmlns:p14="http://schemas.microsoft.com/office/powerpoint/2010/main" val="3531947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So why did we need a</a:t>
            </a:r>
            <a:r>
              <a:rPr lang="en-US" sz="1200" b="1" baseline="0" dirty="0" smtClean="0"/>
              <a:t> new test?</a:t>
            </a:r>
          </a:p>
          <a:p>
            <a:r>
              <a:rPr lang="en-US" sz="1200" b="0" baseline="0" dirty="0" smtClean="0"/>
              <a:t>What was being taught in the classroom didn’t match what was being assessed. We had teachers teaching and students learning higher standards and they didn’t correspond well with the old AIMS test.</a:t>
            </a:r>
          </a:p>
          <a:p>
            <a:endParaRPr lang="en-US" sz="1200" b="0" baseline="0" dirty="0" smtClean="0"/>
          </a:p>
          <a:p>
            <a:r>
              <a:rPr lang="en-US" sz="1200" b="0" baseline="0" dirty="0" smtClean="0"/>
              <a:t>AIMS also set the bar really low. As you might know, students would take AIMS in the 10</a:t>
            </a:r>
            <a:r>
              <a:rPr lang="en-US" sz="1200" b="0" baseline="30000" dirty="0" smtClean="0"/>
              <a:t>th</a:t>
            </a:r>
            <a:r>
              <a:rPr lang="en-US" sz="1200" b="0" baseline="0" dirty="0" smtClean="0"/>
              <a:t> grade which they had to pass to graduate from high school. As a state, we were telling our kids that they were ready for college, career, and life basically if they had a 10</a:t>
            </a:r>
            <a:r>
              <a:rPr lang="en-US" sz="1200" b="0" baseline="30000" dirty="0" smtClean="0"/>
              <a:t>th</a:t>
            </a:r>
            <a:r>
              <a:rPr lang="en-US" sz="1200" b="0" baseline="0" dirty="0" smtClean="0"/>
              <a:t> grade education.</a:t>
            </a:r>
          </a:p>
          <a:p>
            <a:endParaRPr lang="en-US" sz="1200" b="0" baseline="0" dirty="0" smtClean="0"/>
          </a:p>
          <a:p>
            <a:r>
              <a:rPr lang="en-US" sz="1200" b="0" baseline="0" dirty="0" smtClean="0"/>
              <a:t>In our globally competitive world where our kids are preparing for the jobs of the future and are having to compete with kids from around the world for those jobs, we know that a bar at a10th grade level wasn’t good enough.</a:t>
            </a:r>
          </a:p>
          <a:p>
            <a:endParaRPr lang="en-US" sz="1200" b="0" baseline="0" dirty="0" smtClean="0"/>
          </a:p>
          <a:p>
            <a:r>
              <a:rPr lang="en-US" sz="1200" b="0" baseline="0" dirty="0" smtClean="0"/>
              <a:t>AzMERIT gives parents and teachers a better tool to know if student are ready to move on to the next grade and are on track for college and career. </a:t>
            </a:r>
          </a:p>
          <a:p>
            <a:r>
              <a:rPr lang="en-US" sz="1200" b="0" baseline="0" dirty="0" smtClean="0"/>
              <a:t/>
            </a:r>
            <a:br>
              <a:rPr lang="en-US" sz="1200" b="0" baseline="0" dirty="0" smtClean="0"/>
            </a:br>
            <a:r>
              <a:rPr lang="en-US" sz="1200" b="0" baseline="0" dirty="0" smtClean="0"/>
              <a:t>It matches what teachers are teaching and students are learning in the classroom.</a:t>
            </a:r>
          </a:p>
          <a:p>
            <a:r>
              <a:rPr lang="en-US" sz="1200" dirty="0" smtClean="0"/>
              <a:t/>
            </a:r>
            <a:br>
              <a:rPr lang="en-US" sz="1200" dirty="0" smtClean="0"/>
            </a:br>
            <a:r>
              <a:rPr lang="en-US" sz="1200" dirty="0" smtClean="0"/>
              <a:t>In addition, AzMERIT</a:t>
            </a:r>
            <a:r>
              <a:rPr lang="en-US" sz="1200" baseline="0" dirty="0" smtClean="0"/>
              <a:t> is comparable across states, so we can see how Arizona students are doing compared to others across the country.</a:t>
            </a:r>
            <a:endParaRPr lang="en-US" sz="1200"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FD1C757-6B1C-D340-9F13-E6997BB847E0}" type="slidenum">
              <a:rPr lang="en-US" smtClean="0"/>
              <a:pPr/>
              <a:t>9</a:t>
            </a:fld>
            <a:endParaRPr lang="en-US" dirty="0"/>
          </a:p>
        </p:txBody>
      </p:sp>
    </p:spTree>
    <p:extLst>
      <p:ext uri="{BB962C8B-B14F-4D97-AF65-F5344CB8AC3E}">
        <p14:creationId xmlns:p14="http://schemas.microsoft.com/office/powerpoint/2010/main" val="2565587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501419"/>
            <a:ext cx="8470346" cy="1470025"/>
          </a:xfrm>
        </p:spPr>
        <p:txBody>
          <a:bodyPr>
            <a:noAutofit/>
          </a:bodyPr>
          <a:lstStyle>
            <a:lvl1pPr algn="ctr">
              <a:defRPr sz="6000">
                <a:solidFill>
                  <a:srgbClr val="128EB4"/>
                </a:solidFill>
                <a:effectLst/>
                <a:latin typeface="+mj-lt"/>
                <a:cs typeface="Mocha Mattari"/>
              </a:defRPr>
            </a:lvl1pPr>
          </a:lstStyle>
          <a:p>
            <a:r>
              <a:rPr lang="en-US" dirty="0" smtClean="0"/>
              <a:t>Click to edit title style</a:t>
            </a:r>
            <a:endParaRPr lang="en-US" dirty="0"/>
          </a:p>
        </p:txBody>
      </p:sp>
      <p:sp>
        <p:nvSpPr>
          <p:cNvPr id="3" name="Subtitle 2"/>
          <p:cNvSpPr>
            <a:spLocks noGrp="1"/>
          </p:cNvSpPr>
          <p:nvPr>
            <p:ph type="subTitle" idx="1"/>
          </p:nvPr>
        </p:nvSpPr>
        <p:spPr>
          <a:xfrm>
            <a:off x="1371600" y="4171580"/>
            <a:ext cx="6400800" cy="1752600"/>
          </a:xfrm>
        </p:spPr>
        <p:txBody>
          <a:bodyPr>
            <a:normAutofit/>
          </a:bodyPr>
          <a:lstStyle>
            <a:lvl1pPr marL="0" indent="0" algn="ctr">
              <a:buNone/>
              <a:defRPr sz="3600">
                <a:solidFill>
                  <a:srgbClr val="553A2D"/>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E6FD71-2A8D-BE48-9306-F6A499D9F19C}" type="datetime1">
              <a:rPr lang="en-US" smtClean="0"/>
              <a:pPr/>
              <a:t>9/14/2015</a:t>
            </a:fld>
            <a:endParaRPr lang="en-US" dirty="0"/>
          </a:p>
        </p:txBody>
      </p:sp>
      <p:sp>
        <p:nvSpPr>
          <p:cNvPr id="5" name="Footer Placeholder 4"/>
          <p:cNvSpPr>
            <a:spLocks noGrp="1"/>
          </p:cNvSpPr>
          <p:nvPr>
            <p:ph type="ftr" sz="quarter" idx="11"/>
          </p:nvPr>
        </p:nvSpPr>
        <p:spPr/>
        <p:txBody>
          <a:bodyPr/>
          <a:lstStyle/>
          <a:p>
            <a:fld id="{417D1B6E-F320-6946-BE43-6177B0BB1A15}" type="slidenum">
              <a:rPr lang="en-US" smtClean="0"/>
              <a:pPr/>
              <a:t>‹#›</a:t>
            </a:fld>
            <a:endParaRPr lang="en-US" dirty="0" smtClean="0"/>
          </a:p>
        </p:txBody>
      </p:sp>
      <p:sp>
        <p:nvSpPr>
          <p:cNvPr id="6" name="Slide Number Placeholder 5"/>
          <p:cNvSpPr>
            <a:spLocks noGrp="1"/>
          </p:cNvSpPr>
          <p:nvPr>
            <p:ph type="sldNum" sz="quarter" idx="12"/>
          </p:nvPr>
        </p:nvSpPr>
        <p:spPr/>
        <p:txBody>
          <a:bodyPr/>
          <a:lstStyle/>
          <a:p>
            <a:endParaRPr lang="en-US" dirty="0"/>
          </a:p>
        </p:txBody>
      </p:sp>
      <p:pic>
        <p:nvPicPr>
          <p:cNvPr id="7" name="Picture 6" descr="EMA-Tag_Logo_RGB_v.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0800" y="286184"/>
            <a:ext cx="4203752" cy="2215235"/>
          </a:xfrm>
          <a:prstGeom prst="rect">
            <a:avLst/>
          </a:prstGeom>
        </p:spPr>
      </p:pic>
      <p:pic>
        <p:nvPicPr>
          <p:cNvPr id="10" name="Picture 9" descr="Hands Rais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4637750"/>
            <a:ext cx="9144001" cy="2244091"/>
          </a:xfrm>
          <a:prstGeom prst="rect">
            <a:avLst/>
          </a:prstGeom>
        </p:spPr>
      </p:pic>
    </p:spTree>
    <p:extLst>
      <p:ext uri="{BB962C8B-B14F-4D97-AF65-F5344CB8AC3E}">
        <p14:creationId xmlns:p14="http://schemas.microsoft.com/office/powerpoint/2010/main" val="40511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8432" y="274638"/>
            <a:ext cx="7188368" cy="1143000"/>
          </a:xfrm>
        </p:spPr>
        <p:txBody>
          <a:bodyPr>
            <a:noAutofit/>
          </a:bodyPr>
          <a:lstStyle>
            <a:lvl1pPr>
              <a:defRPr sz="4800" b="1">
                <a:solidFill>
                  <a:srgbClr val="128EB4"/>
                </a:solidFill>
                <a:latin typeface="+mj-lt"/>
                <a:cs typeface="Mocha Mattari"/>
              </a:defRPr>
            </a:lvl1pPr>
          </a:lstStyle>
          <a:p>
            <a:r>
              <a:rPr lang="en-US" dirty="0" smtClean="0"/>
              <a:t>Click to edit title style</a:t>
            </a:r>
            <a:endParaRPr lang="en-US" dirty="0"/>
          </a:p>
        </p:txBody>
      </p:sp>
      <p:sp>
        <p:nvSpPr>
          <p:cNvPr id="3" name="Content Placeholder 2"/>
          <p:cNvSpPr>
            <a:spLocks noGrp="1"/>
          </p:cNvSpPr>
          <p:nvPr>
            <p:ph idx="1"/>
          </p:nvPr>
        </p:nvSpPr>
        <p:spPr>
          <a:xfrm>
            <a:off x="1498432" y="1600200"/>
            <a:ext cx="7188368" cy="4525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2D2B89-2155-2F45-A9E0-32BA2BA4BE7A}" type="datetime1">
              <a:rPr lang="en-US" smtClean="0"/>
              <a:pPr/>
              <a:t>9/14/2015</a:t>
            </a:fld>
            <a:endParaRPr lang="en-US" dirty="0"/>
          </a:p>
        </p:txBody>
      </p:sp>
      <p:pic>
        <p:nvPicPr>
          <p:cNvPr id="7" name="Picture 6" descr="world-class educ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3006369" y="3006370"/>
            <a:ext cx="6896487" cy="883748"/>
          </a:xfrm>
          <a:prstGeom prst="rect">
            <a:avLst/>
          </a:prstGeom>
        </p:spPr>
      </p:pic>
    </p:spTree>
    <p:extLst>
      <p:ext uri="{BB962C8B-B14F-4D97-AF65-F5344CB8AC3E}">
        <p14:creationId xmlns:p14="http://schemas.microsoft.com/office/powerpoint/2010/main" val="355845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8432" y="274638"/>
            <a:ext cx="7188368" cy="1143000"/>
          </a:xfrm>
        </p:spPr>
        <p:txBody>
          <a:bodyPr>
            <a:noAutofit/>
          </a:bodyPr>
          <a:lstStyle>
            <a:lvl1pPr>
              <a:defRPr sz="4800" b="1">
                <a:solidFill>
                  <a:srgbClr val="128EB4"/>
                </a:solidFill>
                <a:latin typeface="+mj-lt"/>
                <a:cs typeface="Mocha Mattari"/>
              </a:defRPr>
            </a:lvl1pPr>
          </a:lstStyle>
          <a:p>
            <a:r>
              <a:rPr lang="en-US" dirty="0" smtClean="0"/>
              <a:t>Click to edit title style</a:t>
            </a:r>
            <a:endParaRPr lang="en-US" dirty="0"/>
          </a:p>
        </p:txBody>
      </p:sp>
      <p:sp>
        <p:nvSpPr>
          <p:cNvPr id="3" name="Content Placeholder 2"/>
          <p:cNvSpPr>
            <a:spLocks noGrp="1"/>
          </p:cNvSpPr>
          <p:nvPr>
            <p:ph idx="1"/>
          </p:nvPr>
        </p:nvSpPr>
        <p:spPr>
          <a:xfrm>
            <a:off x="1498432" y="1624012"/>
            <a:ext cx="7188368" cy="4525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High Expectation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877346" y="2877347"/>
            <a:ext cx="6858002" cy="1103307"/>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80068" y="5791569"/>
            <a:ext cx="1883593" cy="992589"/>
          </a:xfrm>
          <a:prstGeom prst="rect">
            <a:avLst/>
          </a:prstGeom>
        </p:spPr>
      </p:pic>
    </p:spTree>
    <p:extLst>
      <p:ext uri="{BB962C8B-B14F-4D97-AF65-F5344CB8AC3E}">
        <p14:creationId xmlns:p14="http://schemas.microsoft.com/office/powerpoint/2010/main" val="428614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351" y="227013"/>
            <a:ext cx="7782046" cy="1143000"/>
          </a:xfrm>
        </p:spPr>
        <p:txBody>
          <a:bodyPr>
            <a:noAutofit/>
          </a:bodyPr>
          <a:lstStyle>
            <a:lvl1pPr>
              <a:defRPr sz="4800" b="1">
                <a:solidFill>
                  <a:srgbClr val="128EB4"/>
                </a:solidFill>
                <a:latin typeface="+mj-lt"/>
                <a:cs typeface="Mocha Mattari"/>
              </a:defRPr>
            </a:lvl1pPr>
          </a:lstStyle>
          <a:p>
            <a:r>
              <a:rPr lang="en-US" dirty="0" smtClean="0"/>
              <a:t>Click to edit title style</a:t>
            </a:r>
            <a:endParaRPr lang="en-US" dirty="0"/>
          </a:p>
        </p:txBody>
      </p:sp>
      <p:sp>
        <p:nvSpPr>
          <p:cNvPr id="3" name="Content Placeholder 2"/>
          <p:cNvSpPr>
            <a:spLocks noGrp="1"/>
          </p:cNvSpPr>
          <p:nvPr>
            <p:ph idx="1"/>
          </p:nvPr>
        </p:nvSpPr>
        <p:spPr>
          <a:xfrm>
            <a:off x="1075351" y="1600200"/>
            <a:ext cx="7782046" cy="4525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world-class educ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3006369" y="3006370"/>
            <a:ext cx="6896487" cy="88374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80068" y="5791569"/>
            <a:ext cx="1883593" cy="992589"/>
          </a:xfrm>
          <a:prstGeom prst="rect">
            <a:avLst/>
          </a:prstGeom>
        </p:spPr>
      </p:pic>
    </p:spTree>
    <p:extLst>
      <p:ext uri="{BB962C8B-B14F-4D97-AF65-F5344CB8AC3E}">
        <p14:creationId xmlns:p14="http://schemas.microsoft.com/office/powerpoint/2010/main" val="20864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571"/>
            <a:ext cx="8229600" cy="890259"/>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3"/>
          </p:nvPr>
        </p:nvSpPr>
        <p:spPr>
          <a:xfrm>
            <a:off x="2609412" y="218587"/>
            <a:ext cx="3924300" cy="336550"/>
          </a:xfrm>
        </p:spPr>
        <p:txBody>
          <a:bodyPr/>
          <a:lstStyle>
            <a:lvl1pPr algn="ctr">
              <a:defRPr sz="1200" b="1" i="1" cap="all">
                <a:solidFill>
                  <a:srgbClr val="FFFFFF"/>
                </a:solidFill>
              </a:defRPr>
            </a:lvl1pPr>
            <a:lvl2pPr algn="ctr">
              <a:defRPr cap="all"/>
            </a:lvl2pPr>
            <a:lvl3pPr algn="ctr">
              <a:defRPr cap="all"/>
            </a:lvl3pPr>
            <a:lvl4pPr algn="ctr">
              <a:defRPr cap="all"/>
            </a:lvl4pPr>
            <a:lvl5pPr algn="ctr">
              <a:defRPr cap="all"/>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AADD4DEF-937A-BF46-B0B5-BA6260D47A4B}" type="slidenum">
              <a:rPr lang="en-US"/>
              <a:pPr>
                <a:defRPr/>
              </a:pPr>
              <a:t>‹#›</a:t>
            </a:fld>
            <a:endParaRPr lang="en-US" dirty="0"/>
          </a:p>
        </p:txBody>
      </p:sp>
    </p:spTree>
    <p:extLst>
      <p:ext uri="{BB962C8B-B14F-4D97-AF65-F5344CB8AC3E}">
        <p14:creationId xmlns:p14="http://schemas.microsoft.com/office/powerpoint/2010/main" val="407468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571"/>
            <a:ext cx="8229600" cy="890259"/>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3"/>
          </p:nvPr>
        </p:nvSpPr>
        <p:spPr>
          <a:xfrm>
            <a:off x="2609412" y="218587"/>
            <a:ext cx="3924300" cy="336550"/>
          </a:xfrm>
        </p:spPr>
        <p:txBody>
          <a:bodyPr/>
          <a:lstStyle>
            <a:lvl1pPr algn="ctr">
              <a:defRPr sz="1200" b="1" i="1" cap="all">
                <a:solidFill>
                  <a:srgbClr val="FFFFFF"/>
                </a:solidFill>
              </a:defRPr>
            </a:lvl1pPr>
            <a:lvl2pPr algn="ctr">
              <a:defRPr cap="all"/>
            </a:lvl2pPr>
            <a:lvl3pPr algn="ctr">
              <a:defRPr cap="all"/>
            </a:lvl3pPr>
            <a:lvl4pPr algn="ctr">
              <a:defRPr cap="all"/>
            </a:lvl4pPr>
            <a:lvl5pPr algn="ctr">
              <a:defRPr cap="all"/>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AADD4DEF-937A-BF46-B0B5-BA6260D47A4B}" type="slidenum">
              <a:rPr lang="en-US"/>
              <a:pPr>
                <a:defRPr/>
              </a:pPr>
              <a:t>‹#›</a:t>
            </a:fld>
            <a:endParaRPr lang="en-US" dirty="0"/>
          </a:p>
        </p:txBody>
      </p:sp>
    </p:spTree>
    <p:extLst>
      <p:ext uri="{BB962C8B-B14F-4D97-AF65-F5344CB8AC3E}">
        <p14:creationId xmlns:p14="http://schemas.microsoft.com/office/powerpoint/2010/main" val="285521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6" descr="nationalptapresentation.divider-0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55244"/>
            <a:ext cx="8229600" cy="942810"/>
          </a:xfrm>
        </p:spPr>
        <p:txBody>
          <a:bodyPr anchor="t"/>
          <a:lstStyle>
            <a:lvl1pPr>
              <a:defRPr sz="3600">
                <a:latin typeface="Calibri" panose="020F0502020204030204" pitchFamily="34" charset="0"/>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1989931" y="2725044"/>
            <a:ext cx="5164138" cy="330200"/>
          </a:xfrm>
        </p:spPr>
        <p:txBody>
          <a:bodyPr/>
          <a:lstStyle>
            <a:lvl1pPr algn="ctr">
              <a:defRPr b="1" i="1" cap="all">
                <a:solidFill>
                  <a:schemeClr val="bg1"/>
                </a:solidFill>
                <a:latin typeface="Calibri" panose="020F0502020204030204" pitchFamily="34" charset="0"/>
              </a:defRPr>
            </a:lvl1pPr>
            <a:lvl2pPr algn="ctr">
              <a:defRPr b="1" i="1" cap="all">
                <a:solidFill>
                  <a:schemeClr val="bg1"/>
                </a:solidFill>
                <a:latin typeface="Calibri" panose="020F0502020204030204" pitchFamily="34" charset="0"/>
              </a:defRPr>
            </a:lvl2pPr>
            <a:lvl3pPr algn="ctr">
              <a:defRPr b="1" i="1" cap="all">
                <a:solidFill>
                  <a:schemeClr val="bg1"/>
                </a:solidFill>
                <a:latin typeface="Calibri" panose="020F0502020204030204" pitchFamily="34" charset="0"/>
              </a:defRPr>
            </a:lvl3pPr>
            <a:lvl4pPr algn="ctr">
              <a:defRPr b="1" i="1" cap="all">
                <a:solidFill>
                  <a:schemeClr val="bg1"/>
                </a:solidFill>
                <a:latin typeface="Calibri" panose="020F0502020204030204" pitchFamily="34" charset="0"/>
              </a:defRPr>
            </a:lvl4pPr>
            <a:lvl5pPr algn="ctr">
              <a:defRPr b="1" i="1" cap="all">
                <a:solidFill>
                  <a:schemeClr val="bg1"/>
                </a:solidFill>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916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pic>
        <p:nvPicPr>
          <p:cNvPr id="3" name="Picture 6" descr="nationalptapresentation.divider-0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70683"/>
            <a:ext cx="8229600" cy="942810"/>
          </a:xfrm>
        </p:spPr>
        <p:txBody>
          <a:bodyPr anchor="t"/>
          <a:lstStyle>
            <a:lvl1pPr>
              <a:tabLst/>
              <a:defRPr sz="5500">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5359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501419"/>
            <a:ext cx="8470346" cy="1470025"/>
          </a:xfrm>
        </p:spPr>
        <p:txBody>
          <a:bodyPr>
            <a:noAutofit/>
          </a:bodyPr>
          <a:lstStyle>
            <a:lvl1pPr algn="ctr">
              <a:defRPr sz="6000">
                <a:solidFill>
                  <a:srgbClr val="128EB4"/>
                </a:solidFill>
                <a:effectLst/>
                <a:latin typeface="+mj-lt"/>
                <a:cs typeface="Mocha Mattari"/>
              </a:defRPr>
            </a:lvl1pPr>
          </a:lstStyle>
          <a:p>
            <a:r>
              <a:rPr lang="en-US" dirty="0" smtClean="0"/>
              <a:t>Click to edit title style</a:t>
            </a:r>
            <a:endParaRPr lang="en-US" dirty="0"/>
          </a:p>
        </p:txBody>
      </p:sp>
      <p:sp>
        <p:nvSpPr>
          <p:cNvPr id="3" name="Subtitle 2"/>
          <p:cNvSpPr>
            <a:spLocks noGrp="1"/>
          </p:cNvSpPr>
          <p:nvPr>
            <p:ph type="subTitle" idx="1"/>
          </p:nvPr>
        </p:nvSpPr>
        <p:spPr>
          <a:xfrm>
            <a:off x="1371600" y="4171580"/>
            <a:ext cx="6400800" cy="1752600"/>
          </a:xfrm>
        </p:spPr>
        <p:txBody>
          <a:bodyPr>
            <a:normAutofit/>
          </a:bodyPr>
          <a:lstStyle>
            <a:lvl1pPr marL="0" indent="0" algn="ctr">
              <a:buNone/>
              <a:defRPr sz="3600">
                <a:solidFill>
                  <a:srgbClr val="553A2D"/>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E6FD71-2A8D-BE48-9306-F6A499D9F19C}" type="datetime1">
              <a:rPr lang="en-US" smtClean="0"/>
              <a:pPr/>
              <a:t>9/14/2015</a:t>
            </a:fld>
            <a:endParaRPr lang="en-US" dirty="0"/>
          </a:p>
        </p:txBody>
      </p:sp>
      <p:sp>
        <p:nvSpPr>
          <p:cNvPr id="5" name="Footer Placeholder 4"/>
          <p:cNvSpPr>
            <a:spLocks noGrp="1"/>
          </p:cNvSpPr>
          <p:nvPr>
            <p:ph type="ftr" sz="quarter" idx="11"/>
          </p:nvPr>
        </p:nvSpPr>
        <p:spPr/>
        <p:txBody>
          <a:bodyPr/>
          <a:lstStyle/>
          <a:p>
            <a:fld id="{417D1B6E-F320-6946-BE43-6177B0BB1A15}" type="slidenum">
              <a:rPr lang="en-US" smtClean="0"/>
              <a:pPr/>
              <a:t>‹#›</a:t>
            </a:fld>
            <a:endParaRPr lang="en-US" dirty="0" smtClean="0"/>
          </a:p>
        </p:txBody>
      </p:sp>
      <p:sp>
        <p:nvSpPr>
          <p:cNvPr id="6" name="Slide Number Placeholder 5"/>
          <p:cNvSpPr>
            <a:spLocks noGrp="1"/>
          </p:cNvSpPr>
          <p:nvPr>
            <p:ph type="sldNum" sz="quarter" idx="12"/>
          </p:nvPr>
        </p:nvSpPr>
        <p:spPr/>
        <p:txBody>
          <a:bodyPr/>
          <a:lstStyle/>
          <a:p>
            <a:endParaRPr lang="en-US" dirty="0"/>
          </a:p>
        </p:txBody>
      </p:sp>
      <p:pic>
        <p:nvPicPr>
          <p:cNvPr id="7" name="Picture 6" descr="EMA-Tag_Logo_RGB_v.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0800" y="286184"/>
            <a:ext cx="4203752" cy="2215235"/>
          </a:xfrm>
          <a:prstGeom prst="rect">
            <a:avLst/>
          </a:prstGeom>
        </p:spPr>
      </p:pic>
      <p:pic>
        <p:nvPicPr>
          <p:cNvPr id="10" name="Picture 9" descr="Hands Rais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4637750"/>
            <a:ext cx="9144001" cy="2244091"/>
          </a:xfrm>
          <a:prstGeom prst="rect">
            <a:avLst/>
          </a:prstGeom>
        </p:spPr>
      </p:pic>
    </p:spTree>
    <p:extLst>
      <p:ext uri="{BB962C8B-B14F-4D97-AF65-F5344CB8AC3E}">
        <p14:creationId xmlns:p14="http://schemas.microsoft.com/office/powerpoint/2010/main" val="52523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8432" y="274638"/>
            <a:ext cx="7188368" cy="1143000"/>
          </a:xfrm>
        </p:spPr>
        <p:txBody>
          <a:bodyPr>
            <a:noAutofit/>
          </a:bodyPr>
          <a:lstStyle>
            <a:lvl1pPr>
              <a:defRPr sz="4800" b="1">
                <a:solidFill>
                  <a:srgbClr val="128EB4"/>
                </a:solidFill>
                <a:latin typeface="+mj-lt"/>
                <a:cs typeface="Mocha Mattari"/>
              </a:defRPr>
            </a:lvl1pPr>
          </a:lstStyle>
          <a:p>
            <a:r>
              <a:rPr lang="en-US" dirty="0" smtClean="0"/>
              <a:t>Click to edit title style</a:t>
            </a:r>
            <a:endParaRPr lang="en-US" dirty="0"/>
          </a:p>
        </p:txBody>
      </p:sp>
      <p:sp>
        <p:nvSpPr>
          <p:cNvPr id="3" name="Content Placeholder 2"/>
          <p:cNvSpPr>
            <a:spLocks noGrp="1"/>
          </p:cNvSpPr>
          <p:nvPr>
            <p:ph idx="1"/>
          </p:nvPr>
        </p:nvSpPr>
        <p:spPr>
          <a:xfrm>
            <a:off x="1498432" y="1624012"/>
            <a:ext cx="7188368" cy="4525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2D2B89-2155-2F45-A9E0-32BA2BA4BE7A}" type="datetime1">
              <a:rPr lang="en-US" smtClean="0"/>
              <a:pPr/>
              <a:t>9/14/2015</a:t>
            </a:fld>
            <a:endParaRPr lang="en-US" dirty="0"/>
          </a:p>
        </p:txBody>
      </p:sp>
      <p:pic>
        <p:nvPicPr>
          <p:cNvPr id="10" name="Picture 9" descr="High Expectation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877346" y="2877347"/>
            <a:ext cx="6858002" cy="110330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80068" y="5791569"/>
            <a:ext cx="1883593" cy="992589"/>
          </a:xfrm>
          <a:prstGeom prst="rect">
            <a:avLst/>
          </a:prstGeom>
        </p:spPr>
      </p:pic>
    </p:spTree>
    <p:extLst>
      <p:ext uri="{BB962C8B-B14F-4D97-AF65-F5344CB8AC3E}">
        <p14:creationId xmlns:p14="http://schemas.microsoft.com/office/powerpoint/2010/main" val="187648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0E950-AAAA-4549-888F-F2BB5A2DF2AC}" type="datetime1">
              <a:rPr lang="en-US" smtClean="0"/>
              <a:pPr/>
              <a:t>9/14/2015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17D1B6E-F320-6946-BE43-6177B0BB1A15}" type="slidenum">
              <a:rPr lang="en-US" smtClean="0"/>
              <a:pPr/>
              <a:t>‹#›</a:t>
            </a:fld>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07461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8" r:id="rId4"/>
    <p:sldLayoutId id="2147483659" r:id="rId5"/>
    <p:sldLayoutId id="2147483660" r:id="rId6"/>
    <p:sldLayoutId id="2147483661" r:id="rId7"/>
  </p:sldLayoutIdLst>
  <p:hf hdr="0" ftr="0" dt="0"/>
  <p:txStyles>
    <p:titleStyle>
      <a:lvl1pPr algn="l" defTabSz="457200" rtl="0" eaLnBrk="1" latinLnBrk="0" hangingPunct="1">
        <a:spcBef>
          <a:spcPct val="0"/>
        </a:spcBef>
        <a:buNone/>
        <a:defRPr sz="4400" b="1" kern="1200">
          <a:solidFill>
            <a:schemeClr val="accent5">
              <a:lumMod val="50000"/>
            </a:schemeClr>
          </a:solidFill>
          <a:latin typeface="Century"/>
          <a:ea typeface="+mj-ea"/>
          <a:cs typeface="Century"/>
        </a:defRPr>
      </a:lvl1pPr>
    </p:titleStyle>
    <p:bodyStyle>
      <a:lvl1pPr marL="342900" indent="-342900" algn="l" defTabSz="457200" rtl="0" eaLnBrk="1" latinLnBrk="0" hangingPunct="1">
        <a:spcBef>
          <a:spcPct val="20000"/>
        </a:spcBef>
        <a:buClr>
          <a:srgbClr val="553A2D"/>
        </a:buClr>
        <a:buSzPct val="100000"/>
        <a:buFontTx/>
        <a:buBlip>
          <a:blip r:embed="rId9"/>
        </a:buBlip>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553A2D"/>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553A2D"/>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553A2D"/>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553A2D"/>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0E950-AAAA-4549-888F-F2BB5A2DF2AC}" type="datetime1">
              <a:rPr lang="en-US" smtClean="0"/>
              <a:pPr/>
              <a:t>9/14/2015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17D1B6E-F320-6946-BE43-6177B0BB1A15}" type="slidenum">
              <a:rPr lang="en-US" smtClean="0"/>
              <a:pPr/>
              <a:t>‹#›</a:t>
            </a:fld>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9854073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hf hdr="0" ftr="0" dt="0"/>
  <p:txStyles>
    <p:titleStyle>
      <a:lvl1pPr algn="l" defTabSz="457200" rtl="0" eaLnBrk="1" latinLnBrk="0" hangingPunct="1">
        <a:spcBef>
          <a:spcPct val="0"/>
        </a:spcBef>
        <a:buNone/>
        <a:defRPr sz="4400" b="1" kern="1200">
          <a:solidFill>
            <a:schemeClr val="accent5">
              <a:lumMod val="50000"/>
            </a:schemeClr>
          </a:solidFill>
          <a:latin typeface="Century"/>
          <a:ea typeface="+mj-ea"/>
          <a:cs typeface="Century"/>
        </a:defRPr>
      </a:lvl1pPr>
    </p:titleStyle>
    <p:bodyStyle>
      <a:lvl1pPr marL="342900" indent="-342900" algn="l" defTabSz="457200" rtl="0" eaLnBrk="1" latinLnBrk="0" hangingPunct="1">
        <a:spcBef>
          <a:spcPct val="20000"/>
        </a:spcBef>
        <a:buClr>
          <a:srgbClr val="553A2D"/>
        </a:buClr>
        <a:buSzPct val="100000"/>
        <a:buFontTx/>
        <a:buBlip>
          <a:blip r:embed="rId5"/>
        </a:buBlip>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553A2D"/>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553A2D"/>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553A2D"/>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553A2D"/>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9_qJMDYnaeo"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28.pn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hyperlink" Target="http://www.azmerit.or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0" y="2829858"/>
            <a:ext cx="9144000" cy="1470025"/>
          </a:xfrm>
        </p:spPr>
        <p:txBody>
          <a:bodyPr>
            <a:normAutofit fontScale="90000"/>
          </a:bodyPr>
          <a:lstStyle/>
          <a:p>
            <a:r>
              <a:rPr lang="en-US" sz="3600" dirty="0" smtClean="0">
                <a:latin typeface="Arial" charset="0"/>
              </a:rPr>
              <a:t/>
            </a:r>
            <a:br>
              <a:rPr lang="en-US" sz="3600" dirty="0" smtClean="0">
                <a:latin typeface="Arial" charset="0"/>
              </a:rPr>
            </a:br>
            <a:r>
              <a:rPr lang="en-US" sz="5400" dirty="0" smtClean="0">
                <a:latin typeface="Calibri" panose="020F0502020204030204" pitchFamily="34" charset="0"/>
              </a:rPr>
              <a:t>What Do The New AzMERIT Test Results Mean For My Child?</a:t>
            </a:r>
            <a:r>
              <a:rPr lang="en-US" sz="3600" dirty="0">
                <a:latin typeface="Calibri" panose="020F0502020204030204" pitchFamily="34" charset="0"/>
              </a:rPr>
              <a:t/>
            </a:r>
            <a:br>
              <a:rPr lang="en-US" sz="3600" dirty="0">
                <a:latin typeface="Calibri" panose="020F0502020204030204" pitchFamily="34" charset="0"/>
              </a:rPr>
            </a:br>
            <a:endParaRPr lang="en-US" sz="3600" dirty="0">
              <a:latin typeface="Calibri" panose="020F0502020204030204" pitchFamily="34" charset="0"/>
            </a:endParaRPr>
          </a:p>
        </p:txBody>
      </p:sp>
    </p:spTree>
    <p:extLst>
      <p:ext uri="{BB962C8B-B14F-4D97-AF65-F5344CB8AC3E}">
        <p14:creationId xmlns:p14="http://schemas.microsoft.com/office/powerpoint/2010/main" val="4068057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244" y="155057"/>
            <a:ext cx="7188368" cy="1143000"/>
          </a:xfrm>
        </p:spPr>
        <p:txBody>
          <a:bodyPr/>
          <a:lstStyle/>
          <a:p>
            <a:r>
              <a:rPr lang="en-US" dirty="0" smtClean="0"/>
              <a:t>How is AzMERIT Different?</a:t>
            </a:r>
            <a:endParaRPr lang="en-US" dirty="0"/>
          </a:p>
        </p:txBody>
      </p:sp>
      <p:sp>
        <p:nvSpPr>
          <p:cNvPr id="3" name="Content Placeholder 2"/>
          <p:cNvSpPr>
            <a:spLocks noGrp="1"/>
          </p:cNvSpPr>
          <p:nvPr>
            <p:ph idx="1"/>
          </p:nvPr>
        </p:nvSpPr>
        <p:spPr>
          <a:xfrm>
            <a:off x="999244" y="1208847"/>
            <a:ext cx="7281156" cy="4525963"/>
          </a:xfrm>
        </p:spPr>
        <p:txBody>
          <a:bodyPr>
            <a:normAutofit/>
          </a:bodyPr>
          <a:lstStyle/>
          <a:p>
            <a:pPr>
              <a:spcBef>
                <a:spcPts val="0"/>
              </a:spcBef>
            </a:pPr>
            <a:r>
              <a:rPr lang="en-US" sz="2800" dirty="0" smtClean="0"/>
              <a:t>Provides a </a:t>
            </a:r>
            <a:r>
              <a:rPr lang="en-US" sz="2800" dirty="0"/>
              <a:t>better indicator of what students </a:t>
            </a:r>
            <a:r>
              <a:rPr lang="en-US" sz="2800" dirty="0" smtClean="0"/>
              <a:t>are </a:t>
            </a:r>
            <a:r>
              <a:rPr lang="en-US" sz="2800" dirty="0"/>
              <a:t>learning</a:t>
            </a:r>
          </a:p>
          <a:p>
            <a:pPr>
              <a:spcBef>
                <a:spcPts val="0"/>
              </a:spcBef>
            </a:pPr>
            <a:r>
              <a:rPr lang="en-US" sz="2800" dirty="0" smtClean="0"/>
              <a:t>Students are able to show their critical learning skills</a:t>
            </a:r>
          </a:p>
          <a:p>
            <a:pPr lvl="1">
              <a:spcBef>
                <a:spcPts val="0"/>
              </a:spcBef>
            </a:pPr>
            <a:r>
              <a:rPr lang="en-US" dirty="0" smtClean="0"/>
              <a:t>Applying concepts</a:t>
            </a:r>
          </a:p>
          <a:p>
            <a:pPr lvl="1">
              <a:spcBef>
                <a:spcPts val="0"/>
              </a:spcBef>
            </a:pPr>
            <a:r>
              <a:rPr lang="en-US" dirty="0" smtClean="0"/>
              <a:t>Showing deeper understanding of a topic</a:t>
            </a:r>
          </a:p>
          <a:p>
            <a:pPr lvl="1">
              <a:spcBef>
                <a:spcPts val="0"/>
              </a:spcBef>
            </a:pPr>
            <a:r>
              <a:rPr lang="en-US" dirty="0" smtClean="0"/>
              <a:t>Problem solving</a:t>
            </a:r>
          </a:p>
          <a:p>
            <a:pPr>
              <a:spcBef>
                <a:spcPts val="0"/>
              </a:spcBef>
            </a:pPr>
            <a:r>
              <a:rPr lang="en-US" sz="2800" dirty="0" smtClean="0"/>
              <a:t>Scores will be comparable across multiple states</a:t>
            </a:r>
          </a:p>
          <a:p>
            <a:pPr marL="0" indent="0">
              <a:lnSpc>
                <a:spcPct val="110000"/>
              </a:lnSpc>
              <a:spcBef>
                <a:spcPts val="0"/>
              </a:spcBef>
              <a:buNone/>
            </a:pPr>
            <a:endParaRPr lang="en-US" dirty="0" smtClean="0"/>
          </a:p>
          <a:p>
            <a:endParaRPr lang="en-US" dirty="0" smtClean="0"/>
          </a:p>
          <a:p>
            <a:pPr lvl="1"/>
            <a:endParaRPr lang="en-US" dirty="0"/>
          </a:p>
        </p:txBody>
      </p:sp>
    </p:spTree>
    <p:extLst>
      <p:ext uri="{BB962C8B-B14F-4D97-AF65-F5344CB8AC3E}">
        <p14:creationId xmlns:p14="http://schemas.microsoft.com/office/powerpoint/2010/main" val="2102092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587" y="134679"/>
            <a:ext cx="7188368" cy="1143000"/>
          </a:xfrm>
        </p:spPr>
        <p:txBody>
          <a:bodyPr/>
          <a:lstStyle/>
          <a:p>
            <a:r>
              <a:rPr lang="en-US" dirty="0" smtClean="0"/>
              <a:t>What You Need to Know</a:t>
            </a:r>
            <a:endParaRPr lang="en-US" dirty="0"/>
          </a:p>
        </p:txBody>
      </p:sp>
      <p:sp>
        <p:nvSpPr>
          <p:cNvPr id="3" name="Content Placeholder 2"/>
          <p:cNvSpPr>
            <a:spLocks noGrp="1"/>
          </p:cNvSpPr>
          <p:nvPr>
            <p:ph idx="1"/>
          </p:nvPr>
        </p:nvSpPr>
        <p:spPr>
          <a:xfrm>
            <a:off x="966587" y="1281729"/>
            <a:ext cx="7365650" cy="4525963"/>
          </a:xfrm>
        </p:spPr>
        <p:txBody>
          <a:bodyPr>
            <a:normAutofit/>
          </a:bodyPr>
          <a:lstStyle/>
          <a:p>
            <a:pPr marL="0" indent="0">
              <a:spcBef>
                <a:spcPts val="0"/>
              </a:spcBef>
              <a:buNone/>
            </a:pPr>
            <a:r>
              <a:rPr lang="en-US" b="1" dirty="0" smtClean="0"/>
              <a:t>Elementary </a:t>
            </a:r>
            <a:r>
              <a:rPr lang="en-US" b="1" dirty="0"/>
              <a:t>&amp; Middle School Students</a:t>
            </a:r>
          </a:p>
          <a:p>
            <a:pPr lvl="1">
              <a:spcBef>
                <a:spcPts val="0"/>
              </a:spcBef>
              <a:buBlip>
                <a:blip r:embed="rId3"/>
              </a:buBlip>
            </a:pPr>
            <a:r>
              <a:rPr lang="en-US" dirty="0" smtClean="0"/>
              <a:t>Students take English and math tests at grade level</a:t>
            </a:r>
          </a:p>
          <a:p>
            <a:pPr lvl="1">
              <a:spcBef>
                <a:spcPts val="0"/>
              </a:spcBef>
              <a:buBlip>
                <a:blip r:embed="rId3"/>
              </a:buBlip>
            </a:pPr>
            <a:r>
              <a:rPr lang="en-US" dirty="0" smtClean="0"/>
              <a:t>Less </a:t>
            </a:r>
            <a:r>
              <a:rPr lang="en-US" dirty="0"/>
              <a:t>testing time than </a:t>
            </a:r>
            <a:r>
              <a:rPr lang="en-US" dirty="0" smtClean="0"/>
              <a:t>AIMS</a:t>
            </a:r>
            <a:endParaRPr lang="en-US" dirty="0"/>
          </a:p>
          <a:p>
            <a:pPr lvl="1">
              <a:spcBef>
                <a:spcPts val="0"/>
              </a:spcBef>
              <a:buBlip>
                <a:blip r:embed="rId3"/>
              </a:buBlip>
            </a:pPr>
            <a:r>
              <a:rPr lang="en-US" dirty="0" smtClean="0"/>
              <a:t>ELL students participate along with most students with disabilities</a:t>
            </a:r>
          </a:p>
          <a:p>
            <a:pPr lvl="1">
              <a:spcBef>
                <a:spcPts val="0"/>
              </a:spcBef>
              <a:buBlip>
                <a:blip r:embed="rId3"/>
              </a:buBlip>
            </a:pPr>
            <a:r>
              <a:rPr lang="en-US" dirty="0" smtClean="0"/>
              <a:t>Alternative achievement tests are offered to eligible students with significant cognitive disabilities</a:t>
            </a:r>
          </a:p>
          <a:p>
            <a:pPr lvl="1"/>
            <a:endParaRPr lang="en-US" dirty="0"/>
          </a:p>
        </p:txBody>
      </p:sp>
    </p:spTree>
    <p:extLst>
      <p:ext uri="{BB962C8B-B14F-4D97-AF65-F5344CB8AC3E}">
        <p14:creationId xmlns:p14="http://schemas.microsoft.com/office/powerpoint/2010/main" val="2652931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623" y="131731"/>
            <a:ext cx="7188368" cy="1143000"/>
          </a:xfrm>
        </p:spPr>
        <p:txBody>
          <a:bodyPr/>
          <a:lstStyle/>
          <a:p>
            <a:r>
              <a:rPr lang="en-US" dirty="0" smtClean="0"/>
              <a:t>What You Need to Know</a:t>
            </a:r>
            <a:endParaRPr lang="en-US" dirty="0"/>
          </a:p>
        </p:txBody>
      </p:sp>
      <p:sp>
        <p:nvSpPr>
          <p:cNvPr id="3" name="Content Placeholder 2"/>
          <p:cNvSpPr>
            <a:spLocks noGrp="1"/>
          </p:cNvSpPr>
          <p:nvPr>
            <p:ph idx="1"/>
          </p:nvPr>
        </p:nvSpPr>
        <p:spPr>
          <a:xfrm>
            <a:off x="996913" y="1140540"/>
            <a:ext cx="7547596" cy="4894035"/>
          </a:xfrm>
        </p:spPr>
        <p:txBody>
          <a:bodyPr>
            <a:normAutofit/>
          </a:bodyPr>
          <a:lstStyle/>
          <a:p>
            <a:pPr marL="0" indent="0">
              <a:buNone/>
            </a:pPr>
            <a:r>
              <a:rPr lang="en-US" b="1" dirty="0" smtClean="0"/>
              <a:t>High </a:t>
            </a:r>
            <a:r>
              <a:rPr lang="en-US" b="1" dirty="0"/>
              <a:t>School Students</a:t>
            </a:r>
          </a:p>
          <a:p>
            <a:pPr lvl="1">
              <a:buBlip>
                <a:blip r:embed="rId3"/>
              </a:buBlip>
            </a:pPr>
            <a:r>
              <a:rPr lang="en-US" b="1" dirty="0"/>
              <a:t>End of course </a:t>
            </a:r>
            <a:r>
              <a:rPr lang="en-US" b="1" dirty="0" smtClean="0"/>
              <a:t>tests</a:t>
            </a:r>
          </a:p>
          <a:p>
            <a:pPr lvl="2">
              <a:spcBef>
                <a:spcPts val="0"/>
              </a:spcBef>
              <a:buFont typeface="Courier New" panose="02070309020205020404" pitchFamily="49" charset="0"/>
              <a:buChar char="o"/>
            </a:pPr>
            <a:r>
              <a:rPr lang="en-US" dirty="0" smtClean="0"/>
              <a:t>English – tests given at the end of English courses in 9</a:t>
            </a:r>
            <a:r>
              <a:rPr lang="en-US" baseline="30000" dirty="0" smtClean="0"/>
              <a:t>th</a:t>
            </a:r>
            <a:r>
              <a:rPr lang="en-US" dirty="0" smtClean="0"/>
              <a:t>, 10</a:t>
            </a:r>
            <a:r>
              <a:rPr lang="en-US" baseline="30000" dirty="0" smtClean="0"/>
              <a:t>th</a:t>
            </a:r>
            <a:r>
              <a:rPr lang="en-US" dirty="0" smtClean="0"/>
              <a:t> and 11</a:t>
            </a:r>
            <a:r>
              <a:rPr lang="en-US" baseline="30000" dirty="0" smtClean="0"/>
              <a:t>th</a:t>
            </a:r>
            <a:r>
              <a:rPr lang="en-US" dirty="0" smtClean="0"/>
              <a:t> grades</a:t>
            </a:r>
          </a:p>
          <a:p>
            <a:pPr lvl="2">
              <a:spcBef>
                <a:spcPts val="0"/>
              </a:spcBef>
              <a:buFont typeface="Courier New" panose="02070309020205020404" pitchFamily="49" charset="0"/>
              <a:buChar char="o"/>
            </a:pPr>
            <a:r>
              <a:rPr lang="en-US" dirty="0" smtClean="0"/>
              <a:t>Math – tests are given at the end of Algebra I, Geometry, and Algebra II</a:t>
            </a:r>
          </a:p>
          <a:p>
            <a:pPr lvl="2">
              <a:spcBef>
                <a:spcPts val="0"/>
              </a:spcBef>
              <a:buFont typeface="Courier New" panose="02070309020205020404" pitchFamily="49" charset="0"/>
              <a:buChar char="o"/>
            </a:pPr>
            <a:r>
              <a:rPr lang="en-US" dirty="0" smtClean="0"/>
              <a:t>Tests are given based on participation in these courses, rather than by grade</a:t>
            </a:r>
            <a:endParaRPr lang="en-US" dirty="0"/>
          </a:p>
          <a:p>
            <a:pPr lvl="1">
              <a:buBlip>
                <a:blip r:embed="rId3"/>
              </a:buBlip>
            </a:pPr>
            <a:r>
              <a:rPr lang="en-US" b="1" dirty="0"/>
              <a:t>Not required for high school </a:t>
            </a:r>
            <a:r>
              <a:rPr lang="en-US" b="1" dirty="0" smtClean="0"/>
              <a:t>graduation</a:t>
            </a:r>
          </a:p>
          <a:p>
            <a:pPr lvl="2">
              <a:buFont typeface="Courier New" panose="02070309020205020404" pitchFamily="49" charset="0"/>
              <a:buChar char="o"/>
            </a:pPr>
            <a:r>
              <a:rPr lang="en-US" dirty="0" smtClean="0"/>
              <a:t>Additionally, students who </a:t>
            </a:r>
            <a:r>
              <a:rPr lang="en-US" dirty="0"/>
              <a:t>did not </a:t>
            </a:r>
            <a:r>
              <a:rPr lang="en-US" dirty="0" smtClean="0"/>
              <a:t>pass </a:t>
            </a:r>
            <a:r>
              <a:rPr lang="en-US" dirty="0"/>
              <a:t>AIMS </a:t>
            </a:r>
            <a:r>
              <a:rPr lang="en-US" dirty="0" smtClean="0"/>
              <a:t>are not </a:t>
            </a:r>
            <a:r>
              <a:rPr lang="en-US" dirty="0"/>
              <a:t>required to retake </a:t>
            </a:r>
            <a:r>
              <a:rPr lang="en-US" dirty="0" smtClean="0"/>
              <a:t>AIMS in </a:t>
            </a:r>
            <a:r>
              <a:rPr lang="en-US" dirty="0"/>
              <a:t>order to </a:t>
            </a:r>
            <a:r>
              <a:rPr lang="en-US" dirty="0" smtClean="0"/>
              <a:t>graduate </a:t>
            </a:r>
          </a:p>
          <a:p>
            <a:pPr lvl="2"/>
            <a:endParaRPr lang="en-US" dirty="0" smtClean="0"/>
          </a:p>
          <a:p>
            <a:pPr lvl="1"/>
            <a:endParaRPr lang="en-US" dirty="0"/>
          </a:p>
        </p:txBody>
      </p:sp>
    </p:spTree>
    <p:extLst>
      <p:ext uri="{BB962C8B-B14F-4D97-AF65-F5344CB8AC3E}">
        <p14:creationId xmlns:p14="http://schemas.microsoft.com/office/powerpoint/2010/main" val="2966232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27" y="274638"/>
            <a:ext cx="7870371" cy="1143000"/>
          </a:xfrm>
        </p:spPr>
        <p:txBody>
          <a:bodyPr/>
          <a:lstStyle/>
          <a:p>
            <a:r>
              <a:rPr lang="en-US" dirty="0" smtClean="0"/>
              <a:t>What Does the Test Look Like?</a:t>
            </a:r>
            <a:endParaRPr lang="en-US" dirty="0"/>
          </a:p>
        </p:txBody>
      </p:sp>
      <p:sp>
        <p:nvSpPr>
          <p:cNvPr id="3" name="Content Placeholder 2"/>
          <p:cNvSpPr>
            <a:spLocks noGrp="1"/>
          </p:cNvSpPr>
          <p:nvPr>
            <p:ph idx="1"/>
          </p:nvPr>
        </p:nvSpPr>
        <p:spPr>
          <a:xfrm>
            <a:off x="1021267" y="1417638"/>
            <a:ext cx="7413171" cy="4525963"/>
          </a:xfrm>
        </p:spPr>
        <p:txBody>
          <a:bodyPr>
            <a:normAutofit fontScale="85000" lnSpcReduction="10000"/>
          </a:bodyPr>
          <a:lstStyle/>
          <a:p>
            <a:pPr>
              <a:lnSpc>
                <a:spcPct val="120000"/>
              </a:lnSpc>
            </a:pPr>
            <a:r>
              <a:rPr lang="en-US" b="1" dirty="0" smtClean="0"/>
              <a:t>Goes beyond the bubble test</a:t>
            </a:r>
          </a:p>
          <a:p>
            <a:pPr lvl="1">
              <a:lnSpc>
                <a:spcPct val="120000"/>
              </a:lnSpc>
              <a:spcBef>
                <a:spcPts val="0"/>
              </a:spcBef>
            </a:pPr>
            <a:r>
              <a:rPr lang="en-US" dirty="0" smtClean="0"/>
              <a:t>Students are required to show their work</a:t>
            </a:r>
          </a:p>
          <a:p>
            <a:pPr lvl="1">
              <a:lnSpc>
                <a:spcPct val="120000"/>
              </a:lnSpc>
              <a:spcBef>
                <a:spcPts val="0"/>
              </a:spcBef>
            </a:pPr>
            <a:r>
              <a:rPr lang="en-US" dirty="0" smtClean="0"/>
              <a:t>Extended </a:t>
            </a:r>
            <a:r>
              <a:rPr lang="en-US" dirty="0"/>
              <a:t>writing and multi-step questions </a:t>
            </a:r>
            <a:r>
              <a:rPr lang="en-US" dirty="0" smtClean="0"/>
              <a:t>will ask students </a:t>
            </a:r>
            <a:r>
              <a:rPr lang="en-US" dirty="0"/>
              <a:t>to apply the skills and have a deep understanding of what they have </a:t>
            </a:r>
            <a:r>
              <a:rPr lang="en-US" dirty="0" smtClean="0"/>
              <a:t>learned</a:t>
            </a:r>
          </a:p>
          <a:p>
            <a:pPr>
              <a:lnSpc>
                <a:spcPct val="110000"/>
              </a:lnSpc>
              <a:spcBef>
                <a:spcPts val="0"/>
              </a:spcBef>
            </a:pPr>
            <a:r>
              <a:rPr lang="en-US" b="1" dirty="0" smtClean="0"/>
              <a:t>Untimed, so your </a:t>
            </a:r>
            <a:r>
              <a:rPr lang="en-US" b="1" dirty="0"/>
              <a:t>child </a:t>
            </a:r>
            <a:r>
              <a:rPr lang="en-US" b="1" dirty="0" smtClean="0"/>
              <a:t>is given as </a:t>
            </a:r>
            <a:r>
              <a:rPr lang="en-US" b="1" dirty="0"/>
              <a:t>much time as needed </a:t>
            </a:r>
            <a:endParaRPr lang="en-US" b="1" dirty="0" smtClean="0"/>
          </a:p>
          <a:p>
            <a:pPr>
              <a:lnSpc>
                <a:spcPct val="110000"/>
              </a:lnSpc>
              <a:spcBef>
                <a:spcPts val="0"/>
              </a:spcBef>
            </a:pPr>
            <a:r>
              <a:rPr lang="en-US" dirty="0" smtClean="0"/>
              <a:t>Includes </a:t>
            </a:r>
            <a:r>
              <a:rPr lang="en-US" dirty="0"/>
              <a:t>a </a:t>
            </a:r>
            <a:r>
              <a:rPr lang="en-US" b="1" dirty="0"/>
              <a:t>writing portion, two reading portions and two math </a:t>
            </a:r>
            <a:r>
              <a:rPr lang="en-US" b="1" dirty="0" smtClean="0"/>
              <a:t>portions</a:t>
            </a:r>
            <a:endParaRPr lang="en-US" dirty="0" smtClean="0"/>
          </a:p>
          <a:p>
            <a:pPr>
              <a:lnSpc>
                <a:spcPct val="110000"/>
              </a:lnSpc>
              <a:spcBef>
                <a:spcPts val="0"/>
              </a:spcBef>
            </a:pPr>
            <a:r>
              <a:rPr lang="en-US" dirty="0" smtClean="0"/>
              <a:t>Each </a:t>
            </a:r>
            <a:r>
              <a:rPr lang="en-US" dirty="0"/>
              <a:t>student </a:t>
            </a:r>
            <a:r>
              <a:rPr lang="en-US" dirty="0" smtClean="0"/>
              <a:t>is tested </a:t>
            </a:r>
            <a:r>
              <a:rPr lang="en-US" dirty="0"/>
              <a:t>over the course of </a:t>
            </a:r>
            <a:r>
              <a:rPr lang="en-US" b="1" dirty="0"/>
              <a:t>2-3 </a:t>
            </a:r>
            <a:r>
              <a:rPr lang="en-US" b="1" dirty="0" smtClean="0"/>
              <a:t>days</a:t>
            </a:r>
            <a:endParaRPr lang="en-US" dirty="0"/>
          </a:p>
        </p:txBody>
      </p:sp>
    </p:spTree>
    <p:extLst>
      <p:ext uri="{BB962C8B-B14F-4D97-AF65-F5344CB8AC3E}">
        <p14:creationId xmlns:p14="http://schemas.microsoft.com/office/powerpoint/2010/main" val="37652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932982" y="57032"/>
            <a:ext cx="8009593" cy="1143000"/>
          </a:xfrm>
        </p:spPr>
        <p:txBody>
          <a:bodyPr/>
          <a:lstStyle/>
          <a:p>
            <a:pPr algn="ctr" eaLnBrk="1" hangingPunct="1"/>
            <a:r>
              <a:rPr lang="en-US" dirty="0" smtClean="0"/>
              <a:t>3rd </a:t>
            </a:r>
            <a:r>
              <a:rPr lang="en-US" dirty="0"/>
              <a:t>Grade Math </a:t>
            </a:r>
            <a:r>
              <a:rPr lang="en-US" dirty="0" smtClean="0"/>
              <a:t>Test Example</a:t>
            </a:r>
            <a:endParaRPr lang="en-US" dirty="0"/>
          </a:p>
        </p:txBody>
      </p:sp>
      <p:sp>
        <p:nvSpPr>
          <p:cNvPr id="8" name="Content Placeholder 3"/>
          <p:cNvSpPr txBox="1">
            <a:spLocks/>
          </p:cNvSpPr>
          <p:nvPr/>
        </p:nvSpPr>
        <p:spPr>
          <a:xfrm>
            <a:off x="932982" y="1483963"/>
            <a:ext cx="3263461" cy="3321844"/>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dirty="0" smtClean="0">
                <a:solidFill>
                  <a:schemeClr val="tx1">
                    <a:lumMod val="95000"/>
                    <a:lumOff val="5000"/>
                  </a:schemeClr>
                </a:solidFill>
                <a:cs typeface="Arial" panose="020B0604020202020204" pitchFamily="34" charset="0"/>
              </a:rPr>
              <a:t>Previous Test Question</a:t>
            </a:r>
            <a:endParaRPr lang="en-US" sz="2400" dirty="0">
              <a:solidFill>
                <a:schemeClr val="tx1">
                  <a:lumMod val="95000"/>
                  <a:lumOff val="5000"/>
                </a:schemeClr>
              </a:solidFill>
              <a:cs typeface="Arial" panose="020B0604020202020204" pitchFamily="34" charset="0"/>
            </a:endParaRPr>
          </a:p>
          <a:p>
            <a:pPr marL="0" indent="0">
              <a:buNone/>
              <a:defRPr/>
            </a:pPr>
            <a:r>
              <a:rPr lang="en-US" sz="1800" dirty="0">
                <a:solidFill>
                  <a:schemeClr val="tx1">
                    <a:lumMod val="95000"/>
                    <a:lumOff val="5000"/>
                  </a:schemeClr>
                </a:solidFill>
                <a:cs typeface="Arial" panose="020B0604020202020204" pitchFamily="34" charset="0"/>
              </a:rPr>
              <a:t>Bob has 24 pieces of candy. He wants to give it all away to his 3 friends. He wants them all to get in equal amounts. How many pieces will Bob’s friends each get?</a:t>
            </a:r>
          </a:p>
          <a:p>
            <a:pPr marL="0" indent="0">
              <a:buNone/>
              <a:defRPr/>
            </a:pPr>
            <a:endParaRPr lang="en-US" sz="1800" b="1" dirty="0">
              <a:solidFill>
                <a:schemeClr val="tx1">
                  <a:lumMod val="95000"/>
                  <a:lumOff val="5000"/>
                </a:schemeClr>
              </a:solidFill>
              <a:cs typeface="Arial" panose="020B0604020202020204" pitchFamily="34" charset="0"/>
            </a:endParaRPr>
          </a:p>
          <a:p>
            <a:pPr>
              <a:buFont typeface="Arial" pitchFamily="34" charset="0"/>
              <a:buAutoNum type="alphaUcPeriod"/>
              <a:defRPr/>
            </a:pPr>
            <a:r>
              <a:rPr lang="en-US" sz="1800" dirty="0">
                <a:solidFill>
                  <a:schemeClr val="tx1">
                    <a:lumMod val="95000"/>
                    <a:lumOff val="5000"/>
                  </a:schemeClr>
                </a:solidFill>
                <a:cs typeface="Arial" panose="020B0604020202020204" pitchFamily="34" charset="0"/>
              </a:rPr>
              <a:t>4</a:t>
            </a:r>
          </a:p>
          <a:p>
            <a:pPr>
              <a:buFont typeface="Arial" pitchFamily="34" charset="0"/>
              <a:buAutoNum type="alphaUcPeriod"/>
              <a:defRPr/>
            </a:pPr>
            <a:r>
              <a:rPr lang="en-US" sz="1800" dirty="0">
                <a:solidFill>
                  <a:schemeClr val="tx1">
                    <a:lumMod val="95000"/>
                    <a:lumOff val="5000"/>
                  </a:schemeClr>
                </a:solidFill>
                <a:cs typeface="Arial" panose="020B0604020202020204" pitchFamily="34" charset="0"/>
              </a:rPr>
              <a:t>6</a:t>
            </a:r>
          </a:p>
          <a:p>
            <a:pPr>
              <a:buFont typeface="Arial" pitchFamily="34" charset="0"/>
              <a:buAutoNum type="alphaUcPeriod"/>
              <a:defRPr/>
            </a:pPr>
            <a:r>
              <a:rPr lang="en-US" sz="1800" dirty="0">
                <a:solidFill>
                  <a:schemeClr val="tx1">
                    <a:lumMod val="95000"/>
                    <a:lumOff val="5000"/>
                  </a:schemeClr>
                </a:solidFill>
                <a:cs typeface="Arial" panose="020B0604020202020204" pitchFamily="34" charset="0"/>
              </a:rPr>
              <a:t>7</a:t>
            </a:r>
          </a:p>
          <a:p>
            <a:pPr>
              <a:buFont typeface="Arial" pitchFamily="34" charset="0"/>
              <a:buAutoNum type="alphaUcPeriod"/>
              <a:defRPr/>
            </a:pPr>
            <a:r>
              <a:rPr lang="en-US" sz="1800" dirty="0">
                <a:solidFill>
                  <a:schemeClr val="tx1">
                    <a:lumMod val="95000"/>
                    <a:lumOff val="5000"/>
                  </a:schemeClr>
                </a:solidFill>
                <a:cs typeface="Arial" panose="020B0604020202020204" pitchFamily="34" charset="0"/>
              </a:rPr>
              <a:t>8</a:t>
            </a:r>
          </a:p>
          <a:p>
            <a:pPr>
              <a:buFont typeface="Arial" pitchFamily="34" charset="0"/>
              <a:buAutoNum type="alphaUcPeriod"/>
              <a:defRPr/>
            </a:pPr>
            <a:endParaRPr lang="en-US" sz="1500" b="1" dirty="0">
              <a:solidFill>
                <a:schemeClr val="tx1">
                  <a:lumMod val="95000"/>
                  <a:lumOff val="5000"/>
                </a:schemeClr>
              </a:solidFill>
              <a:cs typeface="Arial" panose="020B0604020202020204" pitchFamily="34" charset="0"/>
            </a:endParaRPr>
          </a:p>
          <a:p>
            <a:pPr marL="342900" lvl="1" indent="0">
              <a:buNone/>
              <a:defRPr/>
            </a:pPr>
            <a:endParaRPr lang="en-US" sz="1500" dirty="0">
              <a:solidFill>
                <a:schemeClr val="tx1">
                  <a:lumMod val="95000"/>
                  <a:lumOff val="5000"/>
                </a:schemeClr>
              </a:solidFill>
              <a:cs typeface="Arial" panose="020B0604020202020204" pitchFamily="34" charset="0"/>
            </a:endParaRPr>
          </a:p>
          <a:p>
            <a:pPr marL="0" indent="0">
              <a:buNone/>
              <a:defRPr/>
            </a:pPr>
            <a:endParaRPr lang="en-US" sz="2400" dirty="0">
              <a:solidFill>
                <a:srgbClr val="073F76"/>
              </a:solidFill>
              <a:latin typeface="Franklin Gothic Medium"/>
            </a:endParaRPr>
          </a:p>
        </p:txBody>
      </p:sp>
      <p:sp>
        <p:nvSpPr>
          <p:cNvPr id="6" name="Content Placeholder 4"/>
          <p:cNvSpPr txBox="1">
            <a:spLocks/>
          </p:cNvSpPr>
          <p:nvPr/>
        </p:nvSpPr>
        <p:spPr>
          <a:xfrm>
            <a:off x="4281718" y="1483963"/>
            <a:ext cx="4453204" cy="3344022"/>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dirty="0"/>
              <a:t>AzMERIT Sample Test Question </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10350" b="2403"/>
          <a:stretch/>
        </p:blipFill>
        <p:spPr>
          <a:xfrm>
            <a:off x="4177299" y="2059101"/>
            <a:ext cx="4662042" cy="3410970"/>
          </a:xfrm>
          <a:prstGeom prst="rect">
            <a:avLst/>
          </a:prstGeom>
        </p:spPr>
      </p:pic>
    </p:spTree>
    <p:extLst>
      <p:ext uri="{BB962C8B-B14F-4D97-AF65-F5344CB8AC3E}">
        <p14:creationId xmlns:p14="http://schemas.microsoft.com/office/powerpoint/2010/main" val="1943476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z="2100" dirty="0">
                <a:solidFill>
                  <a:schemeClr val="bg1"/>
                </a:solidFill>
                <a:latin typeface="Arial" charset="0"/>
              </a:rPr>
              <a:t>EXAMPLE:3</a:t>
            </a:r>
            <a:r>
              <a:rPr lang="en-US" sz="2100" baseline="30000" dirty="0">
                <a:solidFill>
                  <a:schemeClr val="bg1"/>
                </a:solidFill>
                <a:latin typeface="Arial" charset="0"/>
              </a:rPr>
              <a:t>rd</a:t>
            </a:r>
            <a:r>
              <a:rPr lang="en-US" sz="2100" dirty="0">
                <a:solidFill>
                  <a:schemeClr val="bg1"/>
                </a:solidFill>
                <a:latin typeface="Arial" charset="0"/>
              </a:rPr>
              <a:t> Grade ELA Test</a:t>
            </a:r>
          </a:p>
        </p:txBody>
      </p:sp>
      <p:sp>
        <p:nvSpPr>
          <p:cNvPr id="6" name="Content Placeholder 3"/>
          <p:cNvSpPr txBox="1">
            <a:spLocks/>
          </p:cNvSpPr>
          <p:nvPr/>
        </p:nvSpPr>
        <p:spPr>
          <a:xfrm>
            <a:off x="975122" y="1142623"/>
            <a:ext cx="8168878" cy="2521083"/>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400" b="1" dirty="0" smtClean="0">
                <a:solidFill>
                  <a:schemeClr val="tx1">
                    <a:lumMod val="95000"/>
                    <a:lumOff val="5000"/>
                  </a:schemeClr>
                </a:solidFill>
                <a:cs typeface="Arial" panose="020B0604020202020204" pitchFamily="34" charset="0"/>
              </a:rPr>
              <a:t>Previous Test </a:t>
            </a:r>
            <a:r>
              <a:rPr lang="en-US" sz="2400" b="1" dirty="0">
                <a:solidFill>
                  <a:schemeClr val="tx1">
                    <a:lumMod val="95000"/>
                    <a:lumOff val="5000"/>
                  </a:schemeClr>
                </a:solidFill>
                <a:cs typeface="Arial" panose="020B0604020202020204" pitchFamily="34" charset="0"/>
              </a:rPr>
              <a:t>Question</a:t>
            </a:r>
            <a:endParaRPr lang="en-US" sz="900" b="1" dirty="0">
              <a:solidFill>
                <a:schemeClr val="tx1">
                  <a:lumMod val="95000"/>
                  <a:lumOff val="5000"/>
                </a:schemeClr>
              </a:solidFill>
              <a:cs typeface="Arial" panose="020B0604020202020204" pitchFamily="34" charset="0"/>
            </a:endParaRPr>
          </a:p>
          <a:p>
            <a:pPr marL="0" indent="0">
              <a:buNone/>
              <a:defRPr/>
            </a:pPr>
            <a:r>
              <a:rPr lang="en-US" sz="1500" b="1" dirty="0">
                <a:solidFill>
                  <a:schemeClr val="tx1">
                    <a:lumMod val="95000"/>
                    <a:lumOff val="5000"/>
                  </a:schemeClr>
                </a:solidFill>
                <a:cs typeface="Arial" panose="020B0604020202020204" pitchFamily="34" charset="0"/>
              </a:rPr>
              <a:t>In the story “A Fetching Rescue”, what is Paragraph 18 mainly about?</a:t>
            </a:r>
          </a:p>
          <a:p>
            <a:pPr marL="600075" lvl="1" indent="-257175">
              <a:spcBef>
                <a:spcPts val="900"/>
              </a:spcBef>
              <a:buFont typeface="Arial" pitchFamily="34" charset="0"/>
              <a:buAutoNum type="alphaUcPeriod"/>
              <a:defRPr/>
            </a:pPr>
            <a:r>
              <a:rPr lang="en-US" sz="1500" dirty="0">
                <a:solidFill>
                  <a:schemeClr val="tx1">
                    <a:lumMod val="95000"/>
                    <a:lumOff val="5000"/>
                  </a:schemeClr>
                </a:solidFill>
                <a:cs typeface="Arial" panose="020B0604020202020204" pitchFamily="34" charset="0"/>
              </a:rPr>
              <a:t>Tyler uses his strong legs to swim across the lake.</a:t>
            </a:r>
          </a:p>
          <a:p>
            <a:pPr marL="600075" lvl="1" indent="-257175">
              <a:spcBef>
                <a:spcPts val="900"/>
              </a:spcBef>
              <a:buFont typeface="Arial" pitchFamily="34" charset="0"/>
              <a:buAutoNum type="alphaUcPeriod"/>
              <a:defRPr/>
            </a:pPr>
            <a:r>
              <a:rPr lang="en-US" sz="1500" dirty="0">
                <a:solidFill>
                  <a:schemeClr val="tx1">
                    <a:lumMod val="95000"/>
                    <a:lumOff val="5000"/>
                  </a:schemeClr>
                </a:solidFill>
                <a:cs typeface="Arial" panose="020B0604020202020204" pitchFamily="34" charset="0"/>
              </a:rPr>
              <a:t>Tyler makes a huge splash in the water.</a:t>
            </a:r>
          </a:p>
          <a:p>
            <a:pPr marL="600075" lvl="1" indent="-257175">
              <a:spcBef>
                <a:spcPts val="900"/>
              </a:spcBef>
              <a:buFont typeface="Arial" pitchFamily="34" charset="0"/>
              <a:buAutoNum type="alphaUcPeriod"/>
              <a:defRPr/>
            </a:pPr>
            <a:r>
              <a:rPr lang="en-US" sz="1500" dirty="0">
                <a:solidFill>
                  <a:schemeClr val="tx1">
                    <a:lumMod val="95000"/>
                    <a:lumOff val="5000"/>
                  </a:schemeClr>
                </a:solidFill>
                <a:cs typeface="Arial" panose="020B0604020202020204" pitchFamily="34" charset="0"/>
              </a:rPr>
              <a:t>Tyler swims toward something that has fallen in the lake.</a:t>
            </a:r>
          </a:p>
          <a:p>
            <a:pPr marL="600075" lvl="1" indent="-257175">
              <a:spcBef>
                <a:spcPts val="900"/>
              </a:spcBef>
              <a:buFont typeface="Arial" pitchFamily="34" charset="0"/>
              <a:buAutoNum type="alphaUcPeriod"/>
              <a:defRPr/>
            </a:pPr>
            <a:r>
              <a:rPr lang="en-US" sz="1500" dirty="0">
                <a:solidFill>
                  <a:schemeClr val="tx1">
                    <a:lumMod val="95000"/>
                    <a:lumOff val="5000"/>
                  </a:schemeClr>
                </a:solidFill>
                <a:cs typeface="Arial" panose="020B0604020202020204" pitchFamily="34" charset="0"/>
              </a:rPr>
              <a:t>Tyler watched small rocks fall into the water.</a:t>
            </a:r>
          </a:p>
          <a:p>
            <a:pPr>
              <a:buFont typeface="Arial" pitchFamily="34" charset="0"/>
              <a:buAutoNum type="alphaUcPeriod"/>
              <a:defRPr/>
            </a:pPr>
            <a:endParaRPr lang="en-US" sz="1500" b="1" dirty="0">
              <a:solidFill>
                <a:schemeClr val="tx1">
                  <a:lumMod val="95000"/>
                  <a:lumOff val="5000"/>
                </a:schemeClr>
              </a:solidFill>
              <a:cs typeface="Arial" panose="020B0604020202020204" pitchFamily="34" charset="0"/>
            </a:endParaRPr>
          </a:p>
          <a:p>
            <a:pPr marL="342900" lvl="1" indent="0">
              <a:buNone/>
              <a:defRPr/>
            </a:pPr>
            <a:endParaRPr lang="en-US" sz="1500" dirty="0">
              <a:solidFill>
                <a:schemeClr val="tx1">
                  <a:lumMod val="95000"/>
                  <a:lumOff val="5000"/>
                </a:schemeClr>
              </a:solidFill>
              <a:cs typeface="Arial" panose="020B0604020202020204" pitchFamily="34" charset="0"/>
            </a:endParaRPr>
          </a:p>
          <a:p>
            <a:pPr marL="0" indent="0">
              <a:buNone/>
              <a:defRPr/>
            </a:pPr>
            <a:endParaRPr lang="en-US" sz="2400" dirty="0">
              <a:solidFill>
                <a:srgbClr val="073F76"/>
              </a:solidFill>
              <a:latin typeface="Franklin Gothic Medium"/>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b="34796"/>
          <a:stretch/>
        </p:blipFill>
        <p:spPr>
          <a:xfrm>
            <a:off x="1381788" y="3894538"/>
            <a:ext cx="7305012" cy="2755826"/>
          </a:xfrm>
          <a:prstGeom prst="rect">
            <a:avLst/>
          </a:prstGeom>
        </p:spPr>
      </p:pic>
      <p:sp>
        <p:nvSpPr>
          <p:cNvPr id="2" name="Rectangle 1"/>
          <p:cNvSpPr/>
          <p:nvPr/>
        </p:nvSpPr>
        <p:spPr>
          <a:xfrm>
            <a:off x="778456" y="3432873"/>
            <a:ext cx="7296302" cy="461665"/>
          </a:xfrm>
          <a:prstGeom prst="rect">
            <a:avLst/>
          </a:prstGeom>
        </p:spPr>
        <p:txBody>
          <a:bodyPr wrap="square">
            <a:spAutoFit/>
          </a:bodyPr>
          <a:lstStyle/>
          <a:p>
            <a:pPr algn="ctr">
              <a:defRPr/>
            </a:pPr>
            <a:r>
              <a:rPr lang="en-US" sz="2400" b="1" dirty="0"/>
              <a:t>AzMERIT Sample Test Question </a:t>
            </a:r>
          </a:p>
        </p:txBody>
      </p:sp>
      <p:sp>
        <p:nvSpPr>
          <p:cNvPr id="9" name="Title 1"/>
          <p:cNvSpPr txBox="1">
            <a:spLocks/>
          </p:cNvSpPr>
          <p:nvPr/>
        </p:nvSpPr>
        <p:spPr>
          <a:xfrm>
            <a:off x="695204" y="94657"/>
            <a:ext cx="7812927"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800" b="1" kern="1200">
                <a:solidFill>
                  <a:srgbClr val="128EB4"/>
                </a:solidFill>
                <a:latin typeface="+mj-lt"/>
                <a:ea typeface="+mj-ea"/>
                <a:cs typeface="Mocha Mattari"/>
              </a:defRPr>
            </a:lvl1pPr>
          </a:lstStyle>
          <a:p>
            <a:pPr algn="ctr"/>
            <a:r>
              <a:rPr lang="en-US" dirty="0" smtClean="0"/>
              <a:t>3rd Grade ELA Test Example</a:t>
            </a:r>
            <a:endParaRPr lang="en-US" dirty="0"/>
          </a:p>
        </p:txBody>
      </p:sp>
    </p:spTree>
    <p:extLst>
      <p:ext uri="{BB962C8B-B14F-4D97-AF65-F5344CB8AC3E}">
        <p14:creationId xmlns:p14="http://schemas.microsoft.com/office/powerpoint/2010/main" val="477126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01234" cy="70072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9021" y="137319"/>
            <a:ext cx="8039909" cy="1143000"/>
          </a:xfrm>
        </p:spPr>
        <p:txBody>
          <a:bodyPr/>
          <a:lstStyle/>
          <a:p>
            <a:r>
              <a:rPr lang="en-US" dirty="0" smtClean="0"/>
              <a:t>How to Interpret Test Results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417638"/>
            <a:ext cx="9196320" cy="3965913"/>
          </a:xfrm>
        </p:spPr>
      </p:pic>
    </p:spTree>
    <p:extLst>
      <p:ext uri="{BB962C8B-B14F-4D97-AF65-F5344CB8AC3E}">
        <p14:creationId xmlns:p14="http://schemas.microsoft.com/office/powerpoint/2010/main" val="2292709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AzMERIT Video</a:t>
            </a:r>
            <a:endParaRPr lang="en-US" sz="4000" dirty="0"/>
          </a:p>
        </p:txBody>
      </p:sp>
      <p:grpSp>
        <p:nvGrpSpPr>
          <p:cNvPr id="4" name="Group 3"/>
          <p:cNvGrpSpPr/>
          <p:nvPr/>
        </p:nvGrpSpPr>
        <p:grpSpPr>
          <a:xfrm>
            <a:off x="1105428" y="1511877"/>
            <a:ext cx="7488371" cy="4189676"/>
            <a:chOff x="1105428" y="1511877"/>
            <a:chExt cx="7488371" cy="4189676"/>
          </a:xfrm>
        </p:grpSpPr>
        <p:pic>
          <p:nvPicPr>
            <p:cNvPr id="5" name="Picture 2" descr="Screen Shot 2015-08-14 at 2.17.07 PM">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05428" y="1511877"/>
              <a:ext cx="7488371" cy="4189676"/>
            </a:xfrm>
            <a:prstGeom prst="rect">
              <a:avLst/>
            </a:prstGeom>
            <a:noFill/>
            <a:effectLst>
              <a:outerShdw blurRad="203200" dist="165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63453C0C-4ED1-4597-B870-D6D5EEDF4C3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26444" y="2383546"/>
              <a:ext cx="2446337"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9105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232" y="4050"/>
            <a:ext cx="7645568" cy="1143000"/>
          </a:xfrm>
        </p:spPr>
        <p:txBody>
          <a:bodyPr/>
          <a:lstStyle/>
          <a:p>
            <a:r>
              <a:rPr lang="en-US" dirty="0" smtClean="0"/>
              <a:t>What Will Scores Look Like?</a:t>
            </a:r>
            <a:endParaRPr lang="en-US" dirty="0"/>
          </a:p>
        </p:txBody>
      </p:sp>
      <p:sp>
        <p:nvSpPr>
          <p:cNvPr id="3" name="Content Placeholder 2"/>
          <p:cNvSpPr>
            <a:spLocks noGrp="1"/>
          </p:cNvSpPr>
          <p:nvPr>
            <p:ph idx="1"/>
          </p:nvPr>
        </p:nvSpPr>
        <p:spPr>
          <a:xfrm>
            <a:off x="1138214" y="1171740"/>
            <a:ext cx="7188368" cy="4525963"/>
          </a:xfrm>
        </p:spPr>
        <p:txBody>
          <a:bodyPr>
            <a:normAutofit/>
          </a:bodyPr>
          <a:lstStyle/>
          <a:p>
            <a:pPr>
              <a:spcBef>
                <a:spcPts val="0"/>
              </a:spcBef>
              <a:buBlip>
                <a:blip r:embed="rId3"/>
              </a:buBlip>
            </a:pPr>
            <a:r>
              <a:rPr lang="en-US" sz="2800" b="1" dirty="0" smtClean="0"/>
              <a:t>New test = new scores</a:t>
            </a:r>
          </a:p>
          <a:p>
            <a:pPr>
              <a:spcBef>
                <a:spcPts val="0"/>
              </a:spcBef>
              <a:buBlip>
                <a:blip r:embed="rId3"/>
              </a:buBlip>
            </a:pPr>
            <a:r>
              <a:rPr lang="en-US" sz="2800" dirty="0" smtClean="0"/>
              <a:t>We are setting a new benchmark for student performance</a:t>
            </a:r>
          </a:p>
          <a:p>
            <a:pPr>
              <a:spcBef>
                <a:spcPts val="0"/>
              </a:spcBef>
              <a:buBlip>
                <a:blip r:embed="rId3"/>
              </a:buBlip>
            </a:pPr>
            <a:r>
              <a:rPr lang="en-US" sz="2800" dirty="0" smtClean="0"/>
              <a:t>Scores will look different than before, but it doesn’t mean our students are doing worse – instead, it’s more accurate view of how our students are doing</a:t>
            </a:r>
          </a:p>
          <a:p>
            <a:pPr>
              <a:spcBef>
                <a:spcPts val="0"/>
              </a:spcBef>
              <a:buBlip>
                <a:blip r:embed="rId3"/>
              </a:buBlip>
            </a:pPr>
            <a:r>
              <a:rPr lang="en-US" sz="2800" dirty="0" smtClean="0"/>
              <a:t>Students and teachers will need time to adjust to the new test</a:t>
            </a:r>
          </a:p>
          <a:p>
            <a:pPr marL="0" indent="0">
              <a:buNone/>
            </a:pPr>
            <a:endParaRPr lang="en-US" dirty="0"/>
          </a:p>
        </p:txBody>
      </p:sp>
    </p:spTree>
    <p:extLst>
      <p:ext uri="{BB962C8B-B14F-4D97-AF65-F5344CB8AC3E}">
        <p14:creationId xmlns:p14="http://schemas.microsoft.com/office/powerpoint/2010/main" val="2520675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Will I Get My Child’s Scores?</a:t>
            </a:r>
            <a:endParaRPr lang="en-US" dirty="0"/>
          </a:p>
        </p:txBody>
      </p:sp>
      <p:sp>
        <p:nvSpPr>
          <p:cNvPr id="3" name="Content Placeholder 2"/>
          <p:cNvSpPr>
            <a:spLocks noGrp="1"/>
          </p:cNvSpPr>
          <p:nvPr>
            <p:ph idx="1"/>
          </p:nvPr>
        </p:nvSpPr>
        <p:spPr/>
        <p:txBody>
          <a:bodyPr>
            <a:normAutofit/>
          </a:bodyPr>
          <a:lstStyle/>
          <a:p>
            <a:pPr>
              <a:spcBef>
                <a:spcPts val="0"/>
              </a:spcBef>
              <a:buBlip>
                <a:blip r:embed="rId3"/>
              </a:buBlip>
            </a:pPr>
            <a:r>
              <a:rPr lang="en-US" dirty="0" smtClean="0"/>
              <a:t>Initial test results will be available later this fall as we transition to the new test</a:t>
            </a:r>
          </a:p>
          <a:p>
            <a:pPr>
              <a:spcBef>
                <a:spcPts val="0"/>
              </a:spcBef>
              <a:buBlip>
                <a:blip r:embed="rId3"/>
              </a:buBlip>
            </a:pPr>
            <a:r>
              <a:rPr lang="en-US" dirty="0" smtClean="0"/>
              <a:t>Future test results will be available much more quickly</a:t>
            </a:r>
          </a:p>
          <a:p>
            <a:pPr lvl="0">
              <a:spcBef>
                <a:spcPts val="0"/>
              </a:spcBef>
              <a:buBlip>
                <a:blip r:embed="rId3"/>
              </a:buBlip>
            </a:pPr>
            <a:r>
              <a:rPr lang="en-US" dirty="0"/>
              <a:t>Student data </a:t>
            </a:r>
            <a:r>
              <a:rPr lang="en-US" dirty="0" smtClean="0"/>
              <a:t>will continue to be </a:t>
            </a:r>
            <a:r>
              <a:rPr lang="en-US" dirty="0"/>
              <a:t>protected by state and federal laws</a:t>
            </a:r>
          </a:p>
          <a:p>
            <a:pPr marL="0" indent="0">
              <a:buNone/>
            </a:pPr>
            <a:endParaRPr lang="en-US" dirty="0"/>
          </a:p>
        </p:txBody>
      </p:sp>
    </p:spTree>
    <p:extLst>
      <p:ext uri="{BB962C8B-B14F-4D97-AF65-F5344CB8AC3E}">
        <p14:creationId xmlns:p14="http://schemas.microsoft.com/office/powerpoint/2010/main" val="1913783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01234"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0617" y="274638"/>
            <a:ext cx="7188368" cy="1143000"/>
          </a:xfrm>
        </p:spPr>
        <p:txBody>
          <a:bodyPr/>
          <a:lstStyle/>
          <a:p>
            <a:r>
              <a:rPr lang="en-US" dirty="0" smtClean="0"/>
              <a:t>Expect More Arizona is…</a:t>
            </a:r>
            <a:endParaRPr lang="en-US" dirty="0"/>
          </a:p>
        </p:txBody>
      </p:sp>
      <p:pic>
        <p:nvPicPr>
          <p:cNvPr id="5123" name="01B7C669-2191-4A8E-81B7-F901C85EC76D" descr="4A5ABA3B-0E78-4826-92B3-8616BA156D62@helio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417638"/>
            <a:ext cx="9287435" cy="435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68941" y="1423336"/>
            <a:ext cx="8875059" cy="4525963"/>
          </a:xfrm>
        </p:spPr>
        <p:txBody>
          <a:bodyPr/>
          <a:lstStyle/>
          <a:p>
            <a:pPr marL="0" lvl="0" indent="0" algn="ctr">
              <a:buNone/>
            </a:pPr>
            <a:r>
              <a:rPr lang="en-US" dirty="0" smtClean="0">
                <a:solidFill>
                  <a:schemeClr val="bg1"/>
                </a:solidFill>
                <a:effectLst>
                  <a:outerShdw blurRad="38100" dist="38100" dir="2700000" algn="tl">
                    <a:srgbClr val="000000">
                      <a:alpha val="43137"/>
                    </a:srgbClr>
                  </a:outerShdw>
                </a:effectLst>
              </a:rPr>
              <a:t>A </a:t>
            </a:r>
            <a:r>
              <a:rPr lang="en-US" dirty="0">
                <a:solidFill>
                  <a:schemeClr val="bg1"/>
                </a:solidFill>
                <a:effectLst>
                  <a:outerShdw blurRad="38100" dist="38100" dir="2700000" algn="tl">
                    <a:srgbClr val="000000">
                      <a:alpha val="43137"/>
                    </a:srgbClr>
                  </a:outerShdw>
                </a:effectLst>
              </a:rPr>
              <a:t>statewide nonpartisan organization dedicated to ensuring every Arizona child has </a:t>
            </a:r>
            <a:r>
              <a:rPr lang="en-US" dirty="0" smtClean="0">
                <a:solidFill>
                  <a:schemeClr val="bg1"/>
                </a:solidFill>
                <a:effectLst>
                  <a:outerShdw blurRad="38100" dist="38100" dir="2700000" algn="tl">
                    <a:srgbClr val="000000">
                      <a:alpha val="43137"/>
                    </a:srgbClr>
                  </a:outerShdw>
                </a:effectLst>
              </a:rPr>
              <a:t>access </a:t>
            </a:r>
            <a:r>
              <a:rPr lang="en-US" dirty="0">
                <a:solidFill>
                  <a:schemeClr val="bg1"/>
                </a:solidFill>
                <a:effectLst>
                  <a:outerShdw blurRad="38100" dist="38100" dir="2700000" algn="tl">
                    <a:srgbClr val="000000">
                      <a:alpha val="43137"/>
                    </a:srgbClr>
                  </a:outerShdw>
                </a:effectLst>
              </a:rPr>
              <a:t>to a </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world-class </a:t>
            </a:r>
            <a:r>
              <a:rPr lang="en-US" dirty="0">
                <a:solidFill>
                  <a:schemeClr val="bg1"/>
                </a:solidFill>
                <a:effectLst>
                  <a:outerShdw blurRad="38100" dist="38100" dir="2700000" algn="tl">
                    <a:srgbClr val="000000">
                      <a:alpha val="43137"/>
                    </a:srgbClr>
                  </a:outerShdw>
                </a:effectLst>
              </a:rPr>
              <a:t>education, from the early years </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through </a:t>
            </a:r>
            <a:r>
              <a:rPr lang="en-US" dirty="0">
                <a:solidFill>
                  <a:schemeClr val="bg1"/>
                </a:solidFill>
                <a:effectLst>
                  <a:outerShdw blurRad="38100" dist="38100" dir="2700000" algn="tl">
                    <a:srgbClr val="000000">
                      <a:alpha val="43137"/>
                    </a:srgbClr>
                  </a:outerShdw>
                </a:effectLst>
              </a:rPr>
              <a:t>college and </a:t>
            </a:r>
            <a:r>
              <a:rPr lang="en-US" dirty="0" smtClean="0">
                <a:solidFill>
                  <a:schemeClr val="bg1"/>
                </a:solidFill>
                <a:effectLst>
                  <a:outerShdw blurRad="38100" dist="38100" dir="2700000" algn="tl">
                    <a:srgbClr val="000000">
                      <a:alpha val="43137"/>
                    </a:srgbClr>
                  </a:outerShdw>
                </a:effectLst>
              </a:rPr>
              <a:t>career</a:t>
            </a:r>
          </a:p>
          <a:p>
            <a:pPr lvl="0" algn="ctr"/>
            <a:endParaRPr lang="en-US" dirty="0">
              <a:solidFill>
                <a:schemeClr val="bg1"/>
              </a:solidFill>
            </a:endParaRPr>
          </a:p>
          <a:p>
            <a:pPr algn="ctr"/>
            <a:endParaRPr lang="en-US" dirty="0"/>
          </a:p>
        </p:txBody>
      </p:sp>
    </p:spTree>
    <p:extLst>
      <p:ext uri="{BB962C8B-B14F-4D97-AF65-F5344CB8AC3E}">
        <p14:creationId xmlns:p14="http://schemas.microsoft.com/office/powerpoint/2010/main" val="638453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smtClean="0"/>
              <a:t>What You Can Expect with Your Child’s Scores</a:t>
            </a:r>
            <a:endParaRPr lang="en-US" sz="4400" dirty="0"/>
          </a:p>
        </p:txBody>
      </p:sp>
      <p:sp>
        <p:nvSpPr>
          <p:cNvPr id="3" name="Content Placeholder 2"/>
          <p:cNvSpPr>
            <a:spLocks noGrp="1"/>
          </p:cNvSpPr>
          <p:nvPr>
            <p:ph idx="1"/>
          </p:nvPr>
        </p:nvSpPr>
        <p:spPr/>
        <p:txBody>
          <a:bodyPr/>
          <a:lstStyle/>
          <a:p>
            <a:pPr>
              <a:buBlip>
                <a:blip r:embed="rId3"/>
              </a:buBlip>
              <a:defRPr/>
            </a:pPr>
            <a:r>
              <a:rPr lang="en-US" sz="2800" b="1" dirty="0" smtClean="0"/>
              <a:t>Four Scoring Categories:</a:t>
            </a:r>
          </a:p>
          <a:p>
            <a:pPr marL="857250" lvl="1" indent="-457200">
              <a:buFont typeface="Courier New" panose="02070309020205020404" pitchFamily="49" charset="0"/>
              <a:buChar char="o"/>
              <a:defRPr/>
            </a:pPr>
            <a:r>
              <a:rPr lang="en-US" sz="2600" dirty="0" smtClean="0"/>
              <a:t>Highly Proficient – Advanced understanding</a:t>
            </a:r>
          </a:p>
          <a:p>
            <a:pPr marL="857250" lvl="1" indent="-457200">
              <a:buFont typeface="Courier New" panose="02070309020205020404" pitchFamily="49" charset="0"/>
              <a:buChar char="o"/>
              <a:defRPr/>
            </a:pPr>
            <a:r>
              <a:rPr lang="en-US" sz="2600" dirty="0" smtClean="0"/>
              <a:t>Proficient – Fundamental understanding</a:t>
            </a:r>
          </a:p>
          <a:p>
            <a:pPr marL="857250" lvl="1" indent="-457200">
              <a:buFont typeface="Courier New" panose="02070309020205020404" pitchFamily="49" charset="0"/>
              <a:buChar char="o"/>
              <a:defRPr/>
            </a:pPr>
            <a:r>
              <a:rPr lang="en-US" sz="2600" dirty="0" smtClean="0"/>
              <a:t>Partially Proficient – Partial understanding</a:t>
            </a:r>
          </a:p>
          <a:p>
            <a:pPr marL="857250" lvl="1" indent="-457200">
              <a:buFont typeface="Courier New" panose="02070309020205020404" pitchFamily="49" charset="0"/>
              <a:buChar char="o"/>
              <a:defRPr/>
            </a:pPr>
            <a:r>
              <a:rPr lang="en-US" sz="2600" dirty="0" smtClean="0"/>
              <a:t>Minimally Proficient – Modest understanding</a:t>
            </a:r>
          </a:p>
          <a:p>
            <a:pPr>
              <a:buBlip>
                <a:blip r:embed="rId3"/>
              </a:buBlip>
              <a:defRPr/>
            </a:pPr>
            <a:r>
              <a:rPr lang="en-US" sz="2800" b="1" dirty="0" smtClean="0"/>
              <a:t>Family Score Reports &amp; a Family Guide will go to the families of each child who took AzMERIT last spring</a:t>
            </a:r>
          </a:p>
          <a:p>
            <a:pPr marL="0" indent="0">
              <a:buNone/>
              <a:defRPr/>
            </a:pPr>
            <a:endParaRPr lang="en-US" sz="2800" dirty="0" smtClean="0"/>
          </a:p>
        </p:txBody>
      </p:sp>
    </p:spTree>
    <p:extLst>
      <p:ext uri="{BB962C8B-B14F-4D97-AF65-F5344CB8AC3E}">
        <p14:creationId xmlns:p14="http://schemas.microsoft.com/office/powerpoint/2010/main" val="1817444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Family Score Report</a:t>
            </a:r>
            <a:endParaRPr lang="en-US" dirty="0"/>
          </a:p>
        </p:txBody>
      </p:sp>
      <p:pic>
        <p:nvPicPr>
          <p:cNvPr id="4" name="Picture 3"/>
          <p:cNvPicPr>
            <a:picLocks noChangeAspect="1"/>
          </p:cNvPicPr>
          <p:nvPr/>
        </p:nvPicPr>
        <p:blipFill>
          <a:blip r:embed="rId3"/>
          <a:stretch>
            <a:fillRect/>
          </a:stretch>
        </p:blipFill>
        <p:spPr>
          <a:xfrm>
            <a:off x="2303361" y="1474704"/>
            <a:ext cx="4142199" cy="5229972"/>
          </a:xfrm>
          <a:prstGeom prst="rect">
            <a:avLst/>
          </a:prstGeom>
          <a:effectLst>
            <a:outerShdw blurRad="152400" dist="127000" dir="5400000" algn="t" rotWithShape="0">
              <a:prstClr val="black">
                <a:alpha val="40000"/>
              </a:prstClr>
            </a:outerShdw>
          </a:effec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748191">
            <a:off x="4958085" y="4501981"/>
            <a:ext cx="2479644" cy="1612284"/>
          </a:xfrm>
          <a:prstGeom prst="rect">
            <a:avLst/>
          </a:prstGeom>
        </p:spPr>
      </p:pic>
    </p:spTree>
    <p:extLst>
      <p:ext uri="{BB962C8B-B14F-4D97-AF65-F5344CB8AC3E}">
        <p14:creationId xmlns:p14="http://schemas.microsoft.com/office/powerpoint/2010/main" val="1286331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Family Score Report</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3833" y="1544496"/>
            <a:ext cx="3803266" cy="4903025"/>
          </a:xfrm>
          <a:prstGeom prst="rect">
            <a:avLst/>
          </a:prstGeom>
          <a:effectLst>
            <a:outerShdw blurRad="139700" dist="139700" dir="5400000" algn="t" rotWithShape="0">
              <a:prstClr val="black">
                <a:alpha val="40000"/>
              </a:prstClr>
            </a:outerShdw>
          </a:effec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803099">
            <a:off x="5266976" y="3966680"/>
            <a:ext cx="2883913" cy="1893030"/>
          </a:xfrm>
          <a:prstGeom prst="rect">
            <a:avLst/>
          </a:prstGeom>
        </p:spPr>
      </p:pic>
    </p:spTree>
    <p:extLst>
      <p:ext uri="{BB962C8B-B14F-4D97-AF65-F5344CB8AC3E}">
        <p14:creationId xmlns:p14="http://schemas.microsoft.com/office/powerpoint/2010/main" val="3933553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Family Report Guide</a:t>
            </a:r>
            <a:endParaRPr lang="en-US" dirty="0"/>
          </a:p>
        </p:txBody>
      </p:sp>
      <p:pic>
        <p:nvPicPr>
          <p:cNvPr id="3" name="Picture 2"/>
          <p:cNvPicPr>
            <a:picLocks noChangeAspect="1"/>
          </p:cNvPicPr>
          <p:nvPr/>
        </p:nvPicPr>
        <p:blipFill>
          <a:blip r:embed="rId3"/>
          <a:stretch>
            <a:fillRect/>
          </a:stretch>
        </p:blipFill>
        <p:spPr>
          <a:xfrm>
            <a:off x="2454713" y="1456713"/>
            <a:ext cx="4007521" cy="5120970"/>
          </a:xfrm>
          <a:prstGeom prst="rect">
            <a:avLst/>
          </a:prstGeom>
          <a:effectLst>
            <a:outerShdw blurRad="127000" dist="139700" dir="5400000" algn="t" rotWithShape="0">
              <a:prstClr val="black">
                <a:alpha val="40000"/>
              </a:prstClr>
            </a:outerShdw>
          </a:effec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803099">
            <a:off x="5275909" y="3259719"/>
            <a:ext cx="3255832" cy="2137162"/>
          </a:xfrm>
          <a:prstGeom prst="rect">
            <a:avLst/>
          </a:prstGeom>
        </p:spPr>
      </p:pic>
    </p:spTree>
    <p:extLst>
      <p:ext uri="{BB962C8B-B14F-4D97-AF65-F5344CB8AC3E}">
        <p14:creationId xmlns:p14="http://schemas.microsoft.com/office/powerpoint/2010/main" val="2758241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01234" cy="70072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9021" y="137319"/>
            <a:ext cx="8416659" cy="1143000"/>
          </a:xfrm>
        </p:spPr>
        <p:txBody>
          <a:bodyPr/>
          <a:lstStyle/>
          <a:p>
            <a:r>
              <a:rPr lang="en-US" dirty="0" smtClean="0"/>
              <a:t>How Do Teachers Use Test Data</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r="-334"/>
          <a:stretch/>
        </p:blipFill>
        <p:spPr>
          <a:xfrm>
            <a:off x="0" y="1117600"/>
            <a:ext cx="9225280" cy="4392586"/>
          </a:xfrm>
          <a:prstGeom prst="rect">
            <a:avLst/>
          </a:prstGeom>
        </p:spPr>
      </p:pic>
    </p:spTree>
    <p:extLst>
      <p:ext uri="{BB962C8B-B14F-4D97-AF65-F5344CB8AC3E}">
        <p14:creationId xmlns:p14="http://schemas.microsoft.com/office/powerpoint/2010/main" val="3137013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337" y="161795"/>
            <a:ext cx="8237239" cy="1143000"/>
          </a:xfrm>
        </p:spPr>
        <p:txBody>
          <a:bodyPr/>
          <a:lstStyle/>
          <a:p>
            <a:r>
              <a:rPr lang="en-US" dirty="0" smtClean="0"/>
              <a:t>AzMERIT is Not the Finish Line</a:t>
            </a:r>
            <a:endParaRPr lang="en-US" dirty="0"/>
          </a:p>
        </p:txBody>
      </p:sp>
      <p:sp>
        <p:nvSpPr>
          <p:cNvPr id="3" name="Content Placeholder 2"/>
          <p:cNvSpPr>
            <a:spLocks noGrp="1"/>
          </p:cNvSpPr>
          <p:nvPr>
            <p:ph idx="1"/>
          </p:nvPr>
        </p:nvSpPr>
        <p:spPr>
          <a:xfrm>
            <a:off x="1167564" y="1327140"/>
            <a:ext cx="7188368" cy="4525963"/>
          </a:xfrm>
        </p:spPr>
        <p:txBody>
          <a:bodyPr>
            <a:normAutofit/>
          </a:bodyPr>
          <a:lstStyle/>
          <a:p>
            <a:pPr>
              <a:defRPr/>
            </a:pPr>
            <a:r>
              <a:rPr lang="en-US" b="1" dirty="0"/>
              <a:t>Test results will be used to</a:t>
            </a:r>
            <a:r>
              <a:rPr lang="en-US" b="1" dirty="0" smtClean="0"/>
              <a:t>:</a:t>
            </a:r>
            <a:endParaRPr lang="en-US" b="1" dirty="0"/>
          </a:p>
          <a:p>
            <a:pPr lvl="1">
              <a:lnSpc>
                <a:spcPct val="110000"/>
              </a:lnSpc>
              <a:spcBef>
                <a:spcPts val="0"/>
              </a:spcBef>
              <a:defRPr/>
            </a:pPr>
            <a:r>
              <a:rPr lang="en-US" dirty="0"/>
              <a:t>Make instructional </a:t>
            </a:r>
            <a:r>
              <a:rPr lang="en-US" dirty="0" smtClean="0"/>
              <a:t>decisions</a:t>
            </a:r>
            <a:endParaRPr lang="en-US" dirty="0"/>
          </a:p>
          <a:p>
            <a:pPr lvl="1">
              <a:lnSpc>
                <a:spcPct val="110000"/>
              </a:lnSpc>
              <a:spcBef>
                <a:spcPts val="0"/>
              </a:spcBef>
              <a:defRPr/>
            </a:pPr>
            <a:r>
              <a:rPr lang="en-US" dirty="0"/>
              <a:t>Determine individual needs of students:</a:t>
            </a:r>
          </a:p>
          <a:p>
            <a:pPr lvl="2">
              <a:lnSpc>
                <a:spcPct val="110000"/>
              </a:lnSpc>
              <a:spcBef>
                <a:spcPts val="0"/>
              </a:spcBef>
              <a:defRPr/>
            </a:pPr>
            <a:r>
              <a:rPr lang="en-US" dirty="0"/>
              <a:t>Extra support?</a:t>
            </a:r>
          </a:p>
          <a:p>
            <a:pPr lvl="2">
              <a:lnSpc>
                <a:spcPct val="110000"/>
              </a:lnSpc>
              <a:spcBef>
                <a:spcPts val="0"/>
              </a:spcBef>
              <a:defRPr/>
            </a:pPr>
            <a:r>
              <a:rPr lang="en-US" dirty="0"/>
              <a:t>More challenging work?</a:t>
            </a:r>
          </a:p>
          <a:p>
            <a:pPr lvl="2">
              <a:lnSpc>
                <a:spcPct val="110000"/>
              </a:lnSpc>
              <a:spcBef>
                <a:spcPts val="0"/>
              </a:spcBef>
              <a:defRPr/>
            </a:pPr>
            <a:r>
              <a:rPr lang="en-US" dirty="0"/>
              <a:t>Recommendations for future classes? </a:t>
            </a:r>
          </a:p>
          <a:p>
            <a:r>
              <a:rPr lang="en-US" b="1" dirty="0"/>
              <a:t>Scores do not </a:t>
            </a:r>
            <a:r>
              <a:rPr lang="en-US" b="1" dirty="0" smtClean="0"/>
              <a:t>impact final grades, GPAs, </a:t>
            </a:r>
            <a:r>
              <a:rPr lang="en-US" b="1" dirty="0"/>
              <a:t>class rank or college acceptance</a:t>
            </a:r>
          </a:p>
          <a:p>
            <a:pPr marL="457200" lvl="1" indent="0">
              <a:buNone/>
            </a:pPr>
            <a:endParaRPr lang="en-US" dirty="0" smtClean="0"/>
          </a:p>
        </p:txBody>
      </p:sp>
    </p:spTree>
    <p:extLst>
      <p:ext uri="{BB962C8B-B14F-4D97-AF65-F5344CB8AC3E}">
        <p14:creationId xmlns:p14="http://schemas.microsoft.com/office/powerpoint/2010/main" val="1466386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How Teachers Use Data</a:t>
            </a:r>
            <a:endParaRPr lang="en-US" sz="4800" b="1" dirty="0"/>
          </a:p>
        </p:txBody>
      </p:sp>
      <p:sp>
        <p:nvSpPr>
          <p:cNvPr id="6" name="Content Placeholder 2"/>
          <p:cNvSpPr>
            <a:spLocks noGrp="1"/>
          </p:cNvSpPr>
          <p:nvPr>
            <p:ph idx="1"/>
          </p:nvPr>
        </p:nvSpPr>
        <p:spPr>
          <a:xfrm>
            <a:off x="944723" y="1441580"/>
            <a:ext cx="7782046" cy="4525963"/>
          </a:xfrm>
        </p:spPr>
        <p:txBody>
          <a:bodyPr>
            <a:normAutofit/>
          </a:bodyPr>
          <a:lstStyle/>
          <a:p>
            <a:pPr>
              <a:spcBef>
                <a:spcPts val="0"/>
              </a:spcBef>
              <a:buBlip>
                <a:blip r:embed="rId3"/>
              </a:buBlip>
              <a:defRPr/>
            </a:pPr>
            <a:r>
              <a:rPr lang="en-US" sz="2800" dirty="0" smtClean="0"/>
              <a:t>Determine </a:t>
            </a:r>
            <a:r>
              <a:rPr lang="en-US" sz="2800" dirty="0"/>
              <a:t>how </a:t>
            </a:r>
            <a:r>
              <a:rPr lang="en-US" sz="2800" dirty="0" smtClean="0"/>
              <a:t>students </a:t>
            </a:r>
            <a:r>
              <a:rPr lang="en-US" sz="2800" dirty="0"/>
              <a:t>are doing </a:t>
            </a:r>
            <a:r>
              <a:rPr lang="en-US" sz="2800" dirty="0" smtClean="0"/>
              <a:t>compared to </a:t>
            </a:r>
            <a:r>
              <a:rPr lang="en-US" sz="2800" dirty="0"/>
              <a:t>their own past performance and </a:t>
            </a:r>
            <a:r>
              <a:rPr lang="en-US" sz="2800" dirty="0" smtClean="0"/>
              <a:t>to peers</a:t>
            </a:r>
          </a:p>
          <a:p>
            <a:pPr>
              <a:spcBef>
                <a:spcPts val="0"/>
              </a:spcBef>
              <a:buBlip>
                <a:blip r:embed="rId3"/>
              </a:buBlip>
              <a:defRPr/>
            </a:pPr>
            <a:r>
              <a:rPr lang="en-US" sz="2800" dirty="0" smtClean="0"/>
              <a:t>Communicate better to parents about progress</a:t>
            </a:r>
          </a:p>
          <a:p>
            <a:pPr>
              <a:spcBef>
                <a:spcPts val="0"/>
              </a:spcBef>
              <a:buBlip>
                <a:blip r:embed="rId3"/>
              </a:buBlip>
              <a:defRPr/>
            </a:pPr>
            <a:r>
              <a:rPr lang="en-US" sz="2800" dirty="0" smtClean="0"/>
              <a:t>Evaluate </a:t>
            </a:r>
            <a:r>
              <a:rPr lang="en-US" sz="2800" dirty="0"/>
              <a:t>effectiveness of curriculum and </a:t>
            </a:r>
            <a:r>
              <a:rPr lang="en-US" sz="2800" dirty="0" smtClean="0"/>
              <a:t>instruction</a:t>
            </a:r>
          </a:p>
          <a:p>
            <a:pPr>
              <a:spcBef>
                <a:spcPts val="0"/>
              </a:spcBef>
              <a:buBlip>
                <a:blip r:embed="rId3"/>
              </a:buBlip>
              <a:defRPr/>
            </a:pPr>
            <a:r>
              <a:rPr lang="en-US" sz="2800" dirty="0" smtClean="0"/>
              <a:t>Decide teaching </a:t>
            </a:r>
            <a:r>
              <a:rPr lang="en-US" sz="2800" dirty="0"/>
              <a:t>strategies to adjust </a:t>
            </a:r>
            <a:endParaRPr lang="en-US" sz="2800" dirty="0" smtClean="0"/>
          </a:p>
          <a:p>
            <a:pPr>
              <a:spcBef>
                <a:spcPts val="0"/>
              </a:spcBef>
              <a:buBlip>
                <a:blip r:embed="rId3"/>
              </a:buBlip>
              <a:defRPr/>
            </a:pPr>
            <a:r>
              <a:rPr lang="en-US" sz="2800" dirty="0" smtClean="0"/>
              <a:t>Facilitate </a:t>
            </a:r>
            <a:r>
              <a:rPr lang="en-US" sz="2800" dirty="0"/>
              <a:t>professional conversations with other educators</a:t>
            </a:r>
          </a:p>
          <a:p>
            <a:pPr marL="0" indent="0">
              <a:spcBef>
                <a:spcPts val="0"/>
              </a:spcBef>
              <a:buNone/>
              <a:defRPr/>
            </a:pPr>
            <a:endParaRPr lang="en-US" sz="2800" dirty="0"/>
          </a:p>
          <a:p>
            <a:pPr lvl="2">
              <a:lnSpc>
                <a:spcPct val="110000"/>
              </a:lnSpc>
              <a:spcBef>
                <a:spcPts val="0"/>
              </a:spcBef>
              <a:buFont typeface="Wingdings" panose="05000000000000000000" pitchFamily="2" charset="2"/>
              <a:buChar char="§"/>
              <a:defRPr/>
            </a:pPr>
            <a:endParaRPr lang="en-US" sz="2800" dirty="0"/>
          </a:p>
          <a:p>
            <a:pPr marL="457200" lvl="1" indent="0">
              <a:buNone/>
            </a:pPr>
            <a:endParaRPr lang="en-US" dirty="0" smtClean="0"/>
          </a:p>
        </p:txBody>
      </p:sp>
    </p:spTree>
    <p:extLst>
      <p:ext uri="{BB962C8B-B14F-4D97-AF65-F5344CB8AC3E}">
        <p14:creationId xmlns:p14="http://schemas.microsoft.com/office/powerpoint/2010/main" val="2272575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01234" cy="69792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9022" y="137319"/>
            <a:ext cx="7188368" cy="1143000"/>
          </a:xfrm>
        </p:spPr>
        <p:txBody>
          <a:bodyPr/>
          <a:lstStyle/>
          <a:p>
            <a:r>
              <a:rPr lang="en-US" dirty="0" smtClean="0"/>
              <a:t>Helping Your Child Succeed</a:t>
            </a:r>
            <a:endParaRPr lang="en-US"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00169"/>
            <a:ext cx="9144000" cy="4378960"/>
          </a:xfrm>
          <a:prstGeom prst="rect">
            <a:avLst/>
          </a:prstGeom>
        </p:spPr>
      </p:pic>
    </p:spTree>
    <p:extLst>
      <p:ext uri="{BB962C8B-B14F-4D97-AF65-F5344CB8AC3E}">
        <p14:creationId xmlns:p14="http://schemas.microsoft.com/office/powerpoint/2010/main" val="2456471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8332" y="1360432"/>
            <a:ext cx="7588968" cy="5004679"/>
          </a:xfrm>
        </p:spPr>
        <p:txBody>
          <a:bodyPr>
            <a:noAutofit/>
          </a:bodyPr>
          <a:lstStyle/>
          <a:p>
            <a:pPr>
              <a:spcBef>
                <a:spcPts val="500"/>
              </a:spcBef>
            </a:pPr>
            <a:r>
              <a:rPr lang="en-US" dirty="0" smtClean="0"/>
              <a:t>Build a strong relationship with your child’s teacher</a:t>
            </a:r>
          </a:p>
          <a:p>
            <a:pPr>
              <a:spcBef>
                <a:spcPts val="500"/>
              </a:spcBef>
            </a:pPr>
            <a:r>
              <a:rPr lang="en-US" dirty="0" smtClean="0"/>
              <a:t>Attend your parent teacher conferences</a:t>
            </a:r>
          </a:p>
          <a:p>
            <a:pPr>
              <a:spcBef>
                <a:spcPts val="500"/>
              </a:spcBef>
            </a:pPr>
            <a:r>
              <a:rPr lang="en-US" dirty="0" smtClean="0"/>
              <a:t>Set high expectations for your child</a:t>
            </a:r>
          </a:p>
          <a:p>
            <a:pPr>
              <a:spcBef>
                <a:spcPts val="500"/>
              </a:spcBef>
            </a:pPr>
            <a:r>
              <a:rPr lang="en-US" dirty="0" smtClean="0"/>
              <a:t>Involve learning in everyday </a:t>
            </a:r>
            <a:r>
              <a:rPr lang="en-US" dirty="0"/>
              <a:t>a</a:t>
            </a:r>
            <a:r>
              <a:rPr lang="en-US" dirty="0" smtClean="0"/>
              <a:t>ctivities</a:t>
            </a:r>
          </a:p>
          <a:p>
            <a:pPr>
              <a:spcBef>
                <a:spcPts val="500"/>
              </a:spcBef>
            </a:pPr>
            <a:r>
              <a:rPr lang="en-US" dirty="0" smtClean="0"/>
              <a:t>Give time for your child and your child’s teacher to adjust to the new standards &amp; new test</a:t>
            </a:r>
          </a:p>
        </p:txBody>
      </p:sp>
      <p:sp>
        <p:nvSpPr>
          <p:cNvPr id="2" name="Title 1"/>
          <p:cNvSpPr>
            <a:spLocks noGrp="1"/>
          </p:cNvSpPr>
          <p:nvPr>
            <p:ph type="title"/>
          </p:nvPr>
        </p:nvSpPr>
        <p:spPr>
          <a:xfrm>
            <a:off x="1288332" y="192912"/>
            <a:ext cx="7188368" cy="1143000"/>
          </a:xfrm>
        </p:spPr>
        <p:txBody>
          <a:bodyPr/>
          <a:lstStyle/>
          <a:p>
            <a:r>
              <a:rPr lang="en-US" b="1" dirty="0" smtClean="0"/>
              <a:t>Things You Can Do</a:t>
            </a:r>
            <a:endParaRPr lang="en-US" b="1" dirty="0"/>
          </a:p>
        </p:txBody>
      </p:sp>
    </p:spTree>
    <p:extLst>
      <p:ext uri="{BB962C8B-B14F-4D97-AF65-F5344CB8AC3E}">
        <p14:creationId xmlns:p14="http://schemas.microsoft.com/office/powerpoint/2010/main" val="1781235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Other Ways You Can Help Your </a:t>
            </a:r>
            <a:br>
              <a:rPr lang="en-US" sz="4000" dirty="0" smtClean="0"/>
            </a:br>
            <a:r>
              <a:rPr lang="en-US" sz="4000" dirty="0" smtClean="0"/>
              <a:t>Child Succeed</a:t>
            </a:r>
            <a:endParaRPr lang="en-US" sz="4000" dirty="0"/>
          </a:p>
        </p:txBody>
      </p:sp>
      <p:sp>
        <p:nvSpPr>
          <p:cNvPr id="3" name="Content Placeholder 2"/>
          <p:cNvSpPr>
            <a:spLocks noGrp="1"/>
          </p:cNvSpPr>
          <p:nvPr>
            <p:ph idx="1"/>
          </p:nvPr>
        </p:nvSpPr>
        <p:spPr/>
        <p:txBody>
          <a:bodyPr>
            <a:normAutofit/>
          </a:bodyPr>
          <a:lstStyle/>
          <a:p>
            <a:pPr>
              <a:spcBef>
                <a:spcPts val="0"/>
              </a:spcBef>
              <a:buBlip>
                <a:blip r:embed="rId3"/>
              </a:buBlip>
              <a:defRPr/>
            </a:pPr>
            <a:r>
              <a:rPr lang="en-US" sz="2800" dirty="0" smtClean="0">
                <a:latin typeface="Calibri" panose="020F0502020204030204" pitchFamily="34" charset="0"/>
              </a:rPr>
              <a:t>Have your child read a variety of materials at  home, including fiction and informational texts.</a:t>
            </a:r>
          </a:p>
          <a:p>
            <a:pPr>
              <a:spcBef>
                <a:spcPts val="0"/>
              </a:spcBef>
              <a:buBlip>
                <a:blip r:embed="rId3"/>
              </a:buBlip>
              <a:defRPr/>
            </a:pPr>
            <a:r>
              <a:rPr lang="en-US" sz="2800" dirty="0" smtClean="0">
                <a:latin typeface="Calibri" panose="020F0502020204030204" pitchFamily="34" charset="0"/>
              </a:rPr>
              <a:t> Involve learning in everyday activities. </a:t>
            </a:r>
          </a:p>
          <a:p>
            <a:pPr lvl="1">
              <a:spcBef>
                <a:spcPts val="0"/>
              </a:spcBef>
              <a:buFont typeface="Courier New" panose="02070309020205020404" pitchFamily="49" charset="0"/>
              <a:buChar char="o"/>
              <a:defRPr/>
            </a:pPr>
            <a:r>
              <a:rPr lang="en-US" dirty="0" smtClean="0">
                <a:latin typeface="Calibri" panose="020F0502020204030204" pitchFamily="34" charset="0"/>
              </a:rPr>
              <a:t>   Mix math into cooking or shopping. </a:t>
            </a:r>
          </a:p>
          <a:p>
            <a:pPr lvl="1">
              <a:spcBef>
                <a:spcPts val="0"/>
              </a:spcBef>
              <a:buFont typeface="Courier New" panose="02070309020205020404" pitchFamily="49" charset="0"/>
              <a:buChar char="o"/>
              <a:defRPr/>
            </a:pPr>
            <a:r>
              <a:rPr lang="en-US" dirty="0" smtClean="0">
                <a:latin typeface="Calibri" panose="020F0502020204030204" pitchFamily="34" charset="0"/>
              </a:rPr>
              <a:t>   Ask your child to express opinions      </a:t>
            </a:r>
          </a:p>
          <a:p>
            <a:pPr marL="457200" lvl="1" indent="0">
              <a:spcBef>
                <a:spcPts val="0"/>
              </a:spcBef>
              <a:buNone/>
              <a:defRPr/>
            </a:pPr>
            <a:r>
              <a:rPr lang="en-US" dirty="0" smtClean="0"/>
              <a:t>      </a:t>
            </a:r>
            <a:r>
              <a:rPr lang="en-US" dirty="0" smtClean="0">
                <a:latin typeface="Calibri" panose="020F0502020204030204" pitchFamily="34" charset="0"/>
              </a:rPr>
              <a:t>and to back their views. </a:t>
            </a:r>
          </a:p>
          <a:p>
            <a:endParaRPr lang="en-US" dirty="0"/>
          </a:p>
        </p:txBody>
      </p:sp>
    </p:spTree>
    <p:extLst>
      <p:ext uri="{BB962C8B-B14F-4D97-AF65-F5344CB8AC3E}">
        <p14:creationId xmlns:p14="http://schemas.microsoft.com/office/powerpoint/2010/main" val="3359960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01234" cy="68814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24756"/>
            <a:ext cx="9168063" cy="4130084"/>
          </a:xfrm>
          <a:prstGeom prst="rect">
            <a:avLst/>
          </a:prstGeom>
        </p:spPr>
      </p:pic>
      <p:sp>
        <p:nvSpPr>
          <p:cNvPr id="2" name="Title 1"/>
          <p:cNvSpPr>
            <a:spLocks noGrp="1"/>
          </p:cNvSpPr>
          <p:nvPr>
            <p:ph type="title"/>
          </p:nvPr>
        </p:nvSpPr>
        <p:spPr>
          <a:xfrm>
            <a:off x="306126" y="138740"/>
            <a:ext cx="7188368" cy="1143000"/>
          </a:xfrm>
        </p:spPr>
        <p:txBody>
          <a:bodyPr/>
          <a:lstStyle/>
          <a:p>
            <a:r>
              <a:rPr lang="en-US" dirty="0" smtClean="0"/>
              <a:t>What We Stand For…</a:t>
            </a:r>
            <a:endParaRPr lang="en-US" dirty="0"/>
          </a:p>
        </p:txBody>
      </p:sp>
      <p:sp>
        <p:nvSpPr>
          <p:cNvPr id="6" name="Content Placeholder 2"/>
          <p:cNvSpPr txBox="1">
            <a:spLocks/>
          </p:cNvSpPr>
          <p:nvPr/>
        </p:nvSpPr>
        <p:spPr>
          <a:xfrm>
            <a:off x="191176" y="1524756"/>
            <a:ext cx="7645568" cy="51235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553A2D"/>
              </a:buClr>
              <a:buSzPct val="100000"/>
              <a:buFontTx/>
              <a:buBlip>
                <a:blip r:embed="rId4"/>
              </a:buBlip>
              <a:defRPr sz="3200" kern="1200">
                <a:solidFill>
                  <a:schemeClr val="tx1"/>
                </a:solidFill>
                <a:latin typeface="+mn-lt"/>
                <a:ea typeface="+mn-ea"/>
                <a:cs typeface="Arial"/>
              </a:defRPr>
            </a:lvl1pPr>
            <a:lvl2pPr marL="742950" indent="-285750" algn="l" defTabSz="457200" rtl="0" eaLnBrk="1" latinLnBrk="0" hangingPunct="1">
              <a:spcBef>
                <a:spcPct val="20000"/>
              </a:spcBef>
              <a:buClr>
                <a:srgbClr val="553A2D"/>
              </a:buClr>
              <a:buFont typeface="Arial"/>
              <a:buChar char="•"/>
              <a:defRPr sz="2800" kern="1200">
                <a:solidFill>
                  <a:schemeClr val="tx1"/>
                </a:solidFill>
                <a:latin typeface="+mn-lt"/>
                <a:ea typeface="+mn-ea"/>
                <a:cs typeface="Arial"/>
              </a:defRPr>
            </a:lvl2pPr>
            <a:lvl3pPr marL="1143000" indent="-228600" algn="l" defTabSz="457200" rtl="0" eaLnBrk="1" latinLnBrk="0" hangingPunct="1">
              <a:spcBef>
                <a:spcPct val="20000"/>
              </a:spcBef>
              <a:buClr>
                <a:srgbClr val="553A2D"/>
              </a:buClr>
              <a:buFont typeface="Arial"/>
              <a:buChar char="•"/>
              <a:defRPr sz="2400" kern="1200">
                <a:solidFill>
                  <a:schemeClr val="tx1"/>
                </a:solidFill>
                <a:latin typeface="+mn-lt"/>
                <a:ea typeface="+mn-ea"/>
                <a:cs typeface="Arial"/>
              </a:defRPr>
            </a:lvl3pPr>
            <a:lvl4pPr marL="1600200" indent="-228600" algn="l" defTabSz="457200" rtl="0" eaLnBrk="1" latinLnBrk="0" hangingPunct="1">
              <a:spcBef>
                <a:spcPct val="20000"/>
              </a:spcBef>
              <a:buClr>
                <a:srgbClr val="553A2D"/>
              </a:buClr>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Clr>
                <a:srgbClr val="553A2D"/>
              </a:buClr>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2400" b="1" u="sng" dirty="0" smtClean="0"/>
              <a:t>High Expectations &amp; Excellence for Every Arizona child:</a:t>
            </a:r>
          </a:p>
          <a:p>
            <a:pPr>
              <a:buFont typeface="Arial" panose="020B0604020202020204" pitchFamily="34" charset="0"/>
              <a:buChar char="•"/>
            </a:pPr>
            <a:r>
              <a:rPr lang="en-US" sz="2400" dirty="0" smtClean="0"/>
              <a:t>Kindergarten readiness</a:t>
            </a:r>
          </a:p>
          <a:p>
            <a:pPr>
              <a:buFont typeface="Arial" panose="020B0604020202020204" pitchFamily="34" charset="0"/>
              <a:buChar char="•"/>
            </a:pPr>
            <a:r>
              <a:rPr lang="en-US" sz="2400" dirty="0"/>
              <a:t>Early literacy </a:t>
            </a:r>
            <a:endParaRPr lang="en-US" sz="2400" dirty="0" smtClean="0"/>
          </a:p>
          <a:p>
            <a:pPr>
              <a:buFont typeface="Arial" panose="020B0604020202020204" pitchFamily="34" charset="0"/>
              <a:buChar char="•"/>
            </a:pPr>
            <a:r>
              <a:rPr lang="en-US" sz="2400" dirty="0"/>
              <a:t>College and career readiness   </a:t>
            </a:r>
          </a:p>
          <a:p>
            <a:pPr>
              <a:buFont typeface="Arial" panose="020B0604020202020204" pitchFamily="34" charset="0"/>
              <a:buChar char="•"/>
            </a:pPr>
            <a:r>
              <a:rPr lang="en-US" sz="2400" dirty="0" smtClean="0"/>
              <a:t>Degree</a:t>
            </a:r>
            <a:r>
              <a:rPr lang="en-US" sz="2400" dirty="0"/>
              <a:t>, certificate or credential attainment</a:t>
            </a:r>
          </a:p>
          <a:p>
            <a:pPr>
              <a:buFont typeface="Arial" panose="020B0604020202020204" pitchFamily="34" charset="0"/>
              <a:buChar char="•"/>
            </a:pPr>
            <a:r>
              <a:rPr lang="en-US" sz="2400" dirty="0" smtClean="0"/>
              <a:t>Funding to support excellence for all</a:t>
            </a:r>
          </a:p>
          <a:p>
            <a:pPr>
              <a:buFont typeface="Arial" panose="020B0604020202020204" pitchFamily="34" charset="0"/>
              <a:buChar char="•"/>
            </a:pPr>
            <a:r>
              <a:rPr lang="en-US" sz="2400" dirty="0" smtClean="0"/>
              <a:t>Great teachers &amp; principals</a:t>
            </a:r>
            <a:endParaRPr lang="en-US" sz="2400" dirty="0"/>
          </a:p>
        </p:txBody>
      </p:sp>
    </p:spTree>
    <p:extLst>
      <p:ext uri="{BB962C8B-B14F-4D97-AF65-F5344CB8AC3E}">
        <p14:creationId xmlns:p14="http://schemas.microsoft.com/office/powerpoint/2010/main" val="271390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06622" y="2858150"/>
            <a:ext cx="4114800" cy="322969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Parent Resources</a:t>
            </a:r>
            <a:endParaRPr lang="en-US" dirty="0"/>
          </a:p>
        </p:txBody>
      </p:sp>
      <p:pic>
        <p:nvPicPr>
          <p:cNvPr id="10" name="Picture 9"/>
          <p:cNvPicPr>
            <a:picLocks noChangeAspect="1"/>
          </p:cNvPicPr>
          <p:nvPr/>
        </p:nvPicPr>
        <p:blipFill>
          <a:blip r:embed="rId4"/>
          <a:stretch>
            <a:fillRect/>
          </a:stretch>
        </p:blipFill>
        <p:spPr>
          <a:xfrm>
            <a:off x="6379726" y="402273"/>
            <a:ext cx="2575538" cy="3284918"/>
          </a:xfrm>
          <a:prstGeom prst="rect">
            <a:avLst/>
          </a:prstGeom>
          <a:effectLst>
            <a:outerShdw blurRad="50800" dist="38100" dir="5400000" algn="t" rotWithShape="0">
              <a:prstClr val="black">
                <a:alpha val="40000"/>
              </a:prstClr>
            </a:outerShdw>
          </a:effectLst>
        </p:spPr>
      </p:pic>
      <p:pic>
        <p:nvPicPr>
          <p:cNvPr id="11" name="Picture 10"/>
          <p:cNvPicPr>
            <a:picLocks noChangeAspect="1"/>
          </p:cNvPicPr>
          <p:nvPr/>
        </p:nvPicPr>
        <p:blipFill rotWithShape="1">
          <a:blip r:embed="rId5"/>
          <a:srcRect/>
          <a:stretch/>
        </p:blipFill>
        <p:spPr>
          <a:xfrm>
            <a:off x="5853530" y="2056372"/>
            <a:ext cx="2575538" cy="3261638"/>
          </a:xfrm>
          <a:prstGeom prst="rect">
            <a:avLst/>
          </a:prstGeom>
          <a:effectLst>
            <a:outerShdw blurRad="76200" dist="76200" dir="5400000" algn="t" rotWithShape="0">
              <a:prstClr val="black">
                <a:alpha val="40000"/>
              </a:prstClr>
            </a:outerShdw>
          </a:effectLst>
        </p:spPr>
      </p:pic>
      <p:sp>
        <p:nvSpPr>
          <p:cNvPr id="7" name="Content Placeholder 2"/>
          <p:cNvSpPr>
            <a:spLocks noGrp="1"/>
          </p:cNvSpPr>
          <p:nvPr>
            <p:ph idx="1"/>
          </p:nvPr>
        </p:nvSpPr>
        <p:spPr>
          <a:xfrm>
            <a:off x="977484" y="1224280"/>
            <a:ext cx="5067716" cy="4525963"/>
          </a:xfrm>
        </p:spPr>
        <p:txBody>
          <a:bodyPr>
            <a:normAutofit/>
          </a:bodyPr>
          <a:lstStyle/>
          <a:p>
            <a:pPr>
              <a:spcBef>
                <a:spcPts val="0"/>
              </a:spcBef>
              <a:buBlip>
                <a:blip r:embed="rId6"/>
              </a:buBlip>
              <a:defRPr/>
            </a:pPr>
            <a:r>
              <a:rPr lang="en-US" sz="2800" dirty="0" smtClean="0">
                <a:latin typeface="Calibri" panose="020F0502020204030204" pitchFamily="34" charset="0"/>
              </a:rPr>
              <a:t>ArizonaAimsHigher.org </a:t>
            </a:r>
          </a:p>
          <a:p>
            <a:pPr>
              <a:spcBef>
                <a:spcPts val="0"/>
              </a:spcBef>
              <a:buBlip>
                <a:blip r:embed="rId6"/>
              </a:buBlip>
              <a:defRPr/>
            </a:pPr>
            <a:r>
              <a:rPr lang="en-US" sz="2800" dirty="0" smtClean="0">
                <a:latin typeface="Calibri" panose="020F0502020204030204" pitchFamily="34" charset="0"/>
              </a:rPr>
              <a:t>Grade by Grade Parent Guides</a:t>
            </a:r>
          </a:p>
          <a:p>
            <a:pPr>
              <a:spcBef>
                <a:spcPts val="0"/>
              </a:spcBef>
              <a:buBlip>
                <a:blip r:embed="rId6"/>
              </a:buBlip>
              <a:defRPr/>
            </a:pPr>
            <a:r>
              <a:rPr lang="en-US" sz="2800" dirty="0" smtClean="0">
                <a:latin typeface="Calibri" panose="020F0502020204030204" pitchFamily="34" charset="0"/>
              </a:rPr>
              <a:t>AzMERIT Fact Sheet </a:t>
            </a:r>
          </a:p>
          <a:p>
            <a:pPr>
              <a:spcBef>
                <a:spcPts val="0"/>
              </a:spcBef>
              <a:buBlip>
                <a:blip r:embed="rId6"/>
              </a:buBlip>
              <a:defRPr/>
            </a:pPr>
            <a:endParaRPr lang="en-US" dirty="0"/>
          </a:p>
        </p:txBody>
      </p:sp>
    </p:spTree>
    <p:extLst>
      <p:ext uri="{BB962C8B-B14F-4D97-AF65-F5344CB8AC3E}">
        <p14:creationId xmlns:p14="http://schemas.microsoft.com/office/powerpoint/2010/main" val="3640408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7331" y="5609959"/>
            <a:ext cx="2276669" cy="137867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Sample Tests &amp; Score Reports </a:t>
            </a:r>
            <a:endParaRPr lang="en-US" dirty="0"/>
          </a:p>
        </p:txBody>
      </p:sp>
      <p:sp>
        <p:nvSpPr>
          <p:cNvPr id="8" name="Content Placeholder 2"/>
          <p:cNvSpPr>
            <a:spLocks noGrp="1"/>
          </p:cNvSpPr>
          <p:nvPr>
            <p:ph idx="1"/>
          </p:nvPr>
        </p:nvSpPr>
        <p:spPr>
          <a:xfrm>
            <a:off x="1075351" y="1223881"/>
            <a:ext cx="7782046" cy="4525963"/>
          </a:xfrm>
        </p:spPr>
        <p:txBody>
          <a:bodyPr/>
          <a:lstStyle/>
          <a:p>
            <a:pPr marL="0" indent="0">
              <a:spcBef>
                <a:spcPts val="0"/>
              </a:spcBef>
              <a:buNone/>
            </a:pPr>
            <a:r>
              <a:rPr lang="en-US" dirty="0"/>
              <a:t>Access sample tests and other resources </a:t>
            </a:r>
            <a:r>
              <a:rPr lang="en-US" dirty="0" smtClean="0"/>
              <a:t>online at</a:t>
            </a:r>
            <a:r>
              <a:rPr lang="en-US" dirty="0"/>
              <a:t>: </a:t>
            </a:r>
            <a:r>
              <a:rPr lang="en-US" sz="3600" b="1" dirty="0" smtClean="0">
                <a:hlinkClick r:id="rId3"/>
              </a:rPr>
              <a:t>AzMERITportal.org</a:t>
            </a:r>
            <a:endParaRPr lang="en-US" sz="3600" b="1" dirty="0"/>
          </a:p>
          <a:p>
            <a:pPr marL="0" indent="0">
              <a:buNone/>
            </a:pPr>
            <a:endParaRPr lang="en-US" dirty="0"/>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27584" y="2541540"/>
            <a:ext cx="6893456" cy="4102684"/>
          </a:xfrm>
          <a:prstGeom prst="rect">
            <a:avLst/>
          </a:prstGeom>
        </p:spPr>
      </p:pic>
    </p:spTree>
    <p:extLst>
      <p:ext uri="{BB962C8B-B14F-4D97-AF65-F5344CB8AC3E}">
        <p14:creationId xmlns:p14="http://schemas.microsoft.com/office/powerpoint/2010/main" val="2667229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01234" cy="69900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20325"/>
          <a:stretch/>
        </p:blipFill>
        <p:spPr>
          <a:xfrm>
            <a:off x="-182881" y="1813478"/>
            <a:ext cx="9644337" cy="3327482"/>
          </a:xfrm>
          <a:prstGeom prst="rect">
            <a:avLst/>
          </a:prstGeom>
        </p:spPr>
      </p:pic>
      <p:sp>
        <p:nvSpPr>
          <p:cNvPr id="5" name="Title 1"/>
          <p:cNvSpPr txBox="1">
            <a:spLocks/>
          </p:cNvSpPr>
          <p:nvPr/>
        </p:nvSpPr>
        <p:spPr>
          <a:xfrm>
            <a:off x="448235" y="335239"/>
            <a:ext cx="8175812"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800" b="1" kern="1200">
                <a:solidFill>
                  <a:srgbClr val="128EB4"/>
                </a:solidFill>
                <a:latin typeface="+mj-lt"/>
                <a:ea typeface="+mj-ea"/>
                <a:cs typeface="Mocha Mattari"/>
              </a:defRPr>
            </a:lvl1pPr>
          </a:lstStyle>
          <a:p>
            <a:pPr algn="ctr"/>
            <a:r>
              <a:rPr lang="en-US" dirty="0" smtClean="0"/>
              <a:t>You Can Help Your Child Succeed</a:t>
            </a:r>
            <a:endParaRPr lang="en-US" dirty="0"/>
          </a:p>
        </p:txBody>
      </p:sp>
    </p:spTree>
    <p:extLst>
      <p:ext uri="{BB962C8B-B14F-4D97-AF65-F5344CB8AC3E}">
        <p14:creationId xmlns:p14="http://schemas.microsoft.com/office/powerpoint/2010/main" val="852827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41" y="274638"/>
            <a:ext cx="7503459" cy="1143000"/>
          </a:xfrm>
        </p:spPr>
        <p:txBody>
          <a:bodyPr/>
          <a:lstStyle/>
          <a:p>
            <a:r>
              <a:rPr lang="en-US" dirty="0" smtClean="0"/>
              <a:t>Join the Movement</a:t>
            </a:r>
            <a:endParaRPr lang="en-US" dirty="0"/>
          </a:p>
        </p:txBody>
      </p:sp>
      <p:sp>
        <p:nvSpPr>
          <p:cNvPr id="3" name="Content Placeholder 2"/>
          <p:cNvSpPr>
            <a:spLocks noGrp="1"/>
          </p:cNvSpPr>
          <p:nvPr>
            <p:ph idx="1"/>
          </p:nvPr>
        </p:nvSpPr>
        <p:spPr>
          <a:xfrm>
            <a:off x="1498432" y="1833283"/>
            <a:ext cx="7188368" cy="4525963"/>
          </a:xfrm>
        </p:spPr>
        <p:txBody>
          <a:bodyPr/>
          <a:lstStyle/>
          <a:p>
            <a:r>
              <a:rPr lang="en-US" b="1" dirty="0" smtClean="0"/>
              <a:t>Sign Up </a:t>
            </a:r>
          </a:p>
          <a:p>
            <a:r>
              <a:rPr lang="en-US" dirty="0" smtClean="0"/>
              <a:t>Get updates on AzMERIT and resources to help your child succeed</a:t>
            </a:r>
          </a:p>
        </p:txBody>
      </p:sp>
      <p:pic>
        <p:nvPicPr>
          <p:cNvPr id="4" name="Picture 3"/>
          <p:cNvPicPr>
            <a:picLocks noChangeAspect="1"/>
          </p:cNvPicPr>
          <p:nvPr/>
        </p:nvPicPr>
        <p:blipFill>
          <a:blip r:embed="rId3"/>
          <a:stretch>
            <a:fillRect/>
          </a:stretch>
        </p:blipFill>
        <p:spPr>
          <a:xfrm>
            <a:off x="3423395" y="3737214"/>
            <a:ext cx="2762250" cy="666750"/>
          </a:xfrm>
          <a:prstGeom prst="rect">
            <a:avLst/>
          </a:prstGeom>
        </p:spPr>
      </p:pic>
    </p:spTree>
    <p:extLst>
      <p:ext uri="{BB962C8B-B14F-4D97-AF65-F5344CB8AC3E}">
        <p14:creationId xmlns:p14="http://schemas.microsoft.com/office/powerpoint/2010/main" val="243741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49120" y="375920"/>
            <a:ext cx="4958080" cy="6482080"/>
          </a:xfrm>
          <a:prstGeom prst="rect">
            <a:avLst/>
          </a:prstGeom>
        </p:spPr>
      </p:pic>
    </p:spTree>
    <p:extLst>
      <p:ext uri="{BB962C8B-B14F-4D97-AF65-F5344CB8AC3E}">
        <p14:creationId xmlns:p14="http://schemas.microsoft.com/office/powerpoint/2010/main" val="2126179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561" y="1816568"/>
            <a:ext cx="7188368" cy="1143000"/>
          </a:xfrm>
        </p:spPr>
        <p:txBody>
          <a:bodyPr/>
          <a:lstStyle/>
          <a:p>
            <a:pPr algn="ctr"/>
            <a:r>
              <a:rPr lang="en-US" sz="6600" dirty="0" smtClean="0"/>
              <a:t>Appendix</a:t>
            </a:r>
            <a:endParaRPr lang="en-US" sz="6600" dirty="0"/>
          </a:p>
        </p:txBody>
      </p:sp>
    </p:spTree>
    <p:extLst>
      <p:ext uri="{BB962C8B-B14F-4D97-AF65-F5344CB8AC3E}">
        <p14:creationId xmlns:p14="http://schemas.microsoft.com/office/powerpoint/2010/main" val="2115508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532" y="274638"/>
            <a:ext cx="7188368" cy="1143000"/>
          </a:xfrm>
        </p:spPr>
        <p:txBody>
          <a:bodyPr/>
          <a:lstStyle/>
          <a:p>
            <a:r>
              <a:rPr lang="en-US" dirty="0" smtClean="0"/>
              <a:t>Benefits of Online Testing</a:t>
            </a:r>
            <a:endParaRPr lang="en-US" dirty="0"/>
          </a:p>
        </p:txBody>
      </p:sp>
      <p:sp>
        <p:nvSpPr>
          <p:cNvPr id="3" name="Content Placeholder 2"/>
          <p:cNvSpPr>
            <a:spLocks noGrp="1"/>
          </p:cNvSpPr>
          <p:nvPr>
            <p:ph idx="1"/>
          </p:nvPr>
        </p:nvSpPr>
        <p:spPr>
          <a:xfrm>
            <a:off x="1155532" y="1600200"/>
            <a:ext cx="7645568" cy="4525963"/>
          </a:xfrm>
        </p:spPr>
        <p:txBody>
          <a:bodyPr>
            <a:normAutofit/>
          </a:bodyPr>
          <a:lstStyle/>
          <a:p>
            <a:r>
              <a:rPr lang="en-US" dirty="0" smtClean="0"/>
              <a:t>New test features - tools, reference sheets</a:t>
            </a:r>
          </a:p>
          <a:p>
            <a:r>
              <a:rPr lang="en-US" dirty="0" smtClean="0"/>
              <a:t>New item types, not just multiple choice</a:t>
            </a:r>
          </a:p>
          <a:p>
            <a:r>
              <a:rPr lang="en-US" dirty="0" smtClean="0"/>
              <a:t>More accommodations</a:t>
            </a:r>
          </a:p>
          <a:p>
            <a:r>
              <a:rPr lang="en-US" dirty="0" smtClean="0"/>
              <a:t>Less expensive than paper tests</a:t>
            </a:r>
          </a:p>
          <a:p>
            <a:r>
              <a:rPr lang="en-US" dirty="0" smtClean="0"/>
              <a:t>More engaging for students</a:t>
            </a:r>
          </a:p>
          <a:p>
            <a:r>
              <a:rPr lang="en-US" dirty="0" smtClean="0"/>
              <a:t>Quicker reporting</a:t>
            </a:r>
            <a:endParaRPr lang="en-US" dirty="0"/>
          </a:p>
          <a:p>
            <a:endParaRPr lang="en-US" dirty="0" smtClean="0"/>
          </a:p>
          <a:p>
            <a:pPr lvl="1"/>
            <a:endParaRPr lang="en-US" dirty="0"/>
          </a:p>
        </p:txBody>
      </p:sp>
    </p:spTree>
    <p:extLst>
      <p:ext uri="{BB962C8B-B14F-4D97-AF65-F5344CB8AC3E}">
        <p14:creationId xmlns:p14="http://schemas.microsoft.com/office/powerpoint/2010/main" val="3429450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AzMERIT Impact Accountability</a:t>
            </a:r>
            <a:endParaRPr lang="en-US" dirty="0"/>
          </a:p>
        </p:txBody>
      </p:sp>
      <p:sp>
        <p:nvSpPr>
          <p:cNvPr id="3" name="Content Placeholder 2"/>
          <p:cNvSpPr>
            <a:spLocks noGrp="1"/>
          </p:cNvSpPr>
          <p:nvPr>
            <p:ph idx="1"/>
          </p:nvPr>
        </p:nvSpPr>
        <p:spPr>
          <a:xfrm>
            <a:off x="1310173" y="1703531"/>
            <a:ext cx="7188368" cy="4525963"/>
          </a:xfrm>
        </p:spPr>
        <p:txBody>
          <a:bodyPr>
            <a:normAutofit lnSpcReduction="10000"/>
          </a:bodyPr>
          <a:lstStyle/>
          <a:p>
            <a:r>
              <a:rPr lang="en-US" b="1" dirty="0" smtClean="0"/>
              <a:t>Move on When Reading</a:t>
            </a:r>
          </a:p>
          <a:p>
            <a:pPr lvl="1"/>
            <a:r>
              <a:rPr lang="en-US" dirty="0" smtClean="0"/>
              <a:t>Students will not be held back in 3</a:t>
            </a:r>
            <a:r>
              <a:rPr lang="en-US" baseline="30000" dirty="0" smtClean="0"/>
              <a:t>rd</a:t>
            </a:r>
            <a:r>
              <a:rPr lang="en-US" dirty="0" smtClean="0"/>
              <a:t> grade this year</a:t>
            </a:r>
          </a:p>
          <a:p>
            <a:pPr lvl="2"/>
            <a:r>
              <a:rPr lang="en-US" dirty="0" smtClean="0"/>
              <a:t>Students can still receive support, scores still need to be determined</a:t>
            </a:r>
          </a:p>
          <a:p>
            <a:r>
              <a:rPr lang="en-US" b="1" dirty="0" smtClean="0"/>
              <a:t>Teacher/Principal Evaluations</a:t>
            </a:r>
          </a:p>
          <a:p>
            <a:pPr lvl="1"/>
            <a:r>
              <a:rPr lang="en-US" dirty="0" smtClean="0"/>
              <a:t>A portion of test scores will be used, along with student growth.</a:t>
            </a:r>
          </a:p>
          <a:p>
            <a:r>
              <a:rPr lang="en-US" b="1" dirty="0" smtClean="0"/>
              <a:t>School Letter Grades</a:t>
            </a:r>
          </a:p>
          <a:p>
            <a:pPr lvl="1"/>
            <a:r>
              <a:rPr lang="en-US" dirty="0" smtClean="0"/>
              <a:t>Letter grades will be redefined by SBE</a:t>
            </a:r>
            <a:endParaRPr lang="en-US" dirty="0"/>
          </a:p>
        </p:txBody>
      </p:sp>
    </p:spTree>
    <p:extLst>
      <p:ext uri="{BB962C8B-B14F-4D97-AF65-F5344CB8AC3E}">
        <p14:creationId xmlns:p14="http://schemas.microsoft.com/office/powerpoint/2010/main" val="3677609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7680" y="5852160"/>
            <a:ext cx="3180080" cy="134112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Additional Parent Resources</a:t>
            </a:r>
            <a:endParaRPr lang="en-US" dirty="0"/>
          </a:p>
        </p:txBody>
      </p:sp>
      <p:sp>
        <p:nvSpPr>
          <p:cNvPr id="4" name="Rectangle 3"/>
          <p:cNvSpPr/>
          <p:nvPr/>
        </p:nvSpPr>
        <p:spPr>
          <a:xfrm>
            <a:off x="1168399" y="1370013"/>
            <a:ext cx="7688997" cy="2677656"/>
          </a:xfrm>
          <a:prstGeom prst="rect">
            <a:avLst/>
          </a:prstGeom>
        </p:spPr>
        <p:txBody>
          <a:bodyPr wrap="square">
            <a:spAutoFit/>
          </a:bodyPr>
          <a:lstStyle/>
          <a:p>
            <a:pPr marL="457200" indent="-457200">
              <a:buBlip>
                <a:blip r:embed="rId3"/>
              </a:buBlip>
            </a:pPr>
            <a:r>
              <a:rPr lang="en-US" sz="2800" dirty="0" err="1" smtClean="0"/>
              <a:t>Rodel</a:t>
            </a:r>
            <a:r>
              <a:rPr lang="en-US" sz="2800" dirty="0" smtClean="0"/>
              <a:t> </a:t>
            </a:r>
            <a:r>
              <a:rPr lang="en-US" sz="2800" dirty="0"/>
              <a:t>Foundation’s Math Power Book for Parents</a:t>
            </a:r>
          </a:p>
          <a:p>
            <a:pPr marL="457200" indent="-457200">
              <a:buBlip>
                <a:blip r:embed="rId3"/>
              </a:buBlip>
            </a:pPr>
            <a:r>
              <a:rPr lang="en-US" sz="2800" dirty="0"/>
              <a:t>Do Your Homework </a:t>
            </a:r>
            <a:r>
              <a:rPr lang="en-US" sz="2800" dirty="0" smtClean="0"/>
              <a:t>Arizona</a:t>
            </a:r>
          </a:p>
          <a:p>
            <a:pPr marL="457200" indent="-457200">
              <a:buBlip>
                <a:blip r:embed="rId3"/>
              </a:buBlip>
            </a:pPr>
            <a:r>
              <a:rPr lang="en-US" sz="2800" dirty="0" smtClean="0"/>
              <a:t>Be </a:t>
            </a:r>
            <a:r>
              <a:rPr lang="en-US" sz="2800" dirty="0"/>
              <a:t>A Learning Hero </a:t>
            </a:r>
            <a:endParaRPr lang="en-US" sz="2800" dirty="0" smtClean="0"/>
          </a:p>
          <a:p>
            <a:pPr marL="457200" indent="-457200">
              <a:buBlip>
                <a:blip r:embed="rId3"/>
              </a:buBlip>
            </a:pPr>
            <a:r>
              <a:rPr lang="en-US" sz="2800" dirty="0" smtClean="0"/>
              <a:t>The </a:t>
            </a:r>
            <a:r>
              <a:rPr lang="en-US" sz="2800" dirty="0"/>
              <a:t>Homework Help Desk</a:t>
            </a:r>
          </a:p>
          <a:p>
            <a:pPr marL="457200" indent="-457200">
              <a:buBlip>
                <a:blip r:embed="rId3"/>
              </a:buBlip>
            </a:pPr>
            <a:r>
              <a:rPr lang="en-US" sz="2800" dirty="0"/>
              <a:t>National PTA Parents’ Guides to Student </a:t>
            </a:r>
            <a:r>
              <a:rPr lang="en-US" sz="2800" dirty="0" smtClean="0"/>
              <a:t>Success</a:t>
            </a:r>
            <a:endParaRPr lang="en-US" sz="2800" dirty="0"/>
          </a:p>
        </p:txBody>
      </p:sp>
      <p:pic>
        <p:nvPicPr>
          <p:cNvPr id="2050" name="Picture 2" descr="http://rodelaz.org/wp-content/uploads/2015/04/EnglishBookAlon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2311" y="3886845"/>
            <a:ext cx="2175849" cy="28390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77642" y="4155182"/>
            <a:ext cx="3470509" cy="2302331"/>
          </a:xfrm>
          <a:prstGeom prst="rect">
            <a:avLst/>
          </a:prstGeom>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51040" y="4188494"/>
            <a:ext cx="1919724" cy="2537358"/>
          </a:xfrm>
          <a:prstGeom prst="rect">
            <a:avLst/>
          </a:prstGeom>
          <a:effectLst>
            <a:outerShdw blurRad="139700" dist="139700" dir="5400000" algn="t" rotWithShape="0">
              <a:prstClr val="black">
                <a:alpha val="40000"/>
              </a:prstClr>
            </a:outerShdw>
          </a:effectLst>
        </p:spPr>
      </p:pic>
    </p:spTree>
    <p:extLst>
      <p:ext uri="{BB962C8B-B14F-4D97-AF65-F5344CB8AC3E}">
        <p14:creationId xmlns:p14="http://schemas.microsoft.com/office/powerpoint/2010/main" val="2257485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1"/>
            <a:ext cx="901234" cy="694222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14680"/>
            <a:ext cx="9144000" cy="3810000"/>
          </a:xfrm>
          <a:prstGeom prst="rect">
            <a:avLst/>
          </a:prstGeom>
        </p:spPr>
      </p:pic>
      <p:sp>
        <p:nvSpPr>
          <p:cNvPr id="2" name="Title 1"/>
          <p:cNvSpPr>
            <a:spLocks noGrp="1"/>
          </p:cNvSpPr>
          <p:nvPr>
            <p:ph type="title"/>
          </p:nvPr>
        </p:nvSpPr>
        <p:spPr>
          <a:xfrm>
            <a:off x="326115" y="48277"/>
            <a:ext cx="7188368" cy="1143000"/>
          </a:xfrm>
        </p:spPr>
        <p:txBody>
          <a:bodyPr/>
          <a:lstStyle/>
          <a:p>
            <a:r>
              <a:rPr lang="en-US" dirty="0" smtClean="0"/>
              <a:t>What We Do… </a:t>
            </a:r>
            <a:endParaRPr lang="en-US" dirty="0"/>
          </a:p>
        </p:txBody>
      </p:sp>
      <p:sp>
        <p:nvSpPr>
          <p:cNvPr id="29" name="Content Placeholder 2"/>
          <p:cNvSpPr>
            <a:spLocks noGrp="1"/>
          </p:cNvSpPr>
          <p:nvPr>
            <p:ph idx="1"/>
          </p:nvPr>
        </p:nvSpPr>
        <p:spPr>
          <a:xfrm>
            <a:off x="4271211" y="1393610"/>
            <a:ext cx="5259597" cy="3900286"/>
          </a:xfrm>
        </p:spPr>
        <p:txBody>
          <a:bodyPr>
            <a:normAutofit/>
          </a:bodyPr>
          <a:lstStyle/>
          <a:p>
            <a:pPr marL="0" indent="0">
              <a:spcBef>
                <a:spcPts val="0"/>
              </a:spcBef>
              <a:buClr>
                <a:schemeClr val="bg1"/>
              </a:buClr>
              <a:buNone/>
            </a:pPr>
            <a:r>
              <a:rPr lang="en-US" sz="2600" dirty="0" smtClean="0">
                <a:solidFill>
                  <a:schemeClr val="bg1"/>
                </a:solidFill>
                <a:effectLst>
                  <a:outerShdw blurRad="38100" dist="38100" dir="2700000" algn="tl">
                    <a:srgbClr val="000000">
                      <a:alpha val="43137"/>
                    </a:srgbClr>
                  </a:outerShdw>
                </a:effectLst>
              </a:rPr>
              <a:t>We are building an education-first culture and creating opportunities </a:t>
            </a:r>
          </a:p>
          <a:p>
            <a:pPr marL="0" indent="0">
              <a:spcBef>
                <a:spcPts val="0"/>
              </a:spcBef>
              <a:buClr>
                <a:schemeClr val="bg1"/>
              </a:buClr>
              <a:buNone/>
            </a:pPr>
            <a:r>
              <a:rPr lang="en-US" sz="2600" dirty="0" smtClean="0">
                <a:solidFill>
                  <a:schemeClr val="bg1"/>
                </a:solidFill>
                <a:effectLst>
                  <a:outerShdw blurRad="38100" dist="38100" dir="2700000" algn="tl">
                    <a:srgbClr val="000000">
                      <a:alpha val="43137"/>
                    </a:srgbClr>
                  </a:outerShdw>
                </a:effectLst>
              </a:rPr>
              <a:t>for people to take action by:</a:t>
            </a:r>
          </a:p>
          <a:p>
            <a:pPr>
              <a:buClr>
                <a:schemeClr val="bg1"/>
              </a:buClr>
              <a:buFont typeface="Arial" panose="020B0604020202020204" pitchFamily="34" charset="0"/>
              <a:buChar char="•"/>
            </a:pPr>
            <a:r>
              <a:rPr lang="en-US" sz="2200" dirty="0" smtClean="0">
                <a:solidFill>
                  <a:schemeClr val="bg1"/>
                </a:solidFill>
                <a:effectLst>
                  <a:outerShdw blurRad="38100" dist="38100" dir="2700000" algn="tl">
                    <a:srgbClr val="000000">
                      <a:alpha val="43137"/>
                    </a:srgbClr>
                  </a:outerShdw>
                </a:effectLst>
              </a:rPr>
              <a:t>Raising Awareness of Critical Issues</a:t>
            </a:r>
          </a:p>
          <a:p>
            <a:pPr>
              <a:buClr>
                <a:schemeClr val="bg1"/>
              </a:buClr>
              <a:buFont typeface="Arial" panose="020B0604020202020204" pitchFamily="34" charset="0"/>
              <a:buChar char="•"/>
            </a:pPr>
            <a:r>
              <a:rPr lang="en-US" sz="2200" dirty="0" smtClean="0">
                <a:solidFill>
                  <a:schemeClr val="bg1"/>
                </a:solidFill>
                <a:effectLst>
                  <a:outerShdw blurRad="38100" dist="38100" dir="2700000" algn="tl">
                    <a:srgbClr val="000000">
                      <a:alpha val="43137"/>
                    </a:srgbClr>
                  </a:outerShdw>
                </a:effectLst>
              </a:rPr>
              <a:t>Building Public Support &amp; Spotlighting Excellence</a:t>
            </a:r>
          </a:p>
          <a:p>
            <a:pPr>
              <a:buClr>
                <a:schemeClr val="bg1"/>
              </a:buClr>
              <a:buFont typeface="Arial" panose="020B0604020202020204" pitchFamily="34" charset="0"/>
              <a:buChar char="•"/>
            </a:pPr>
            <a:r>
              <a:rPr lang="en-US" sz="2200" dirty="0" smtClean="0">
                <a:solidFill>
                  <a:schemeClr val="bg1"/>
                </a:solidFill>
                <a:effectLst>
                  <a:outerShdw blurRad="38100" dist="38100" dir="2700000" algn="tl">
                    <a:srgbClr val="000000">
                      <a:alpha val="43137"/>
                    </a:srgbClr>
                  </a:outerShdw>
                </a:effectLst>
              </a:rPr>
              <a:t>Moving Parents and Voters to Take </a:t>
            </a:r>
            <a:br>
              <a:rPr lang="en-US" sz="2200" dirty="0" smtClean="0">
                <a:solidFill>
                  <a:schemeClr val="bg1"/>
                </a:solidFill>
                <a:effectLst>
                  <a:outerShdw blurRad="38100" dist="38100" dir="2700000" algn="tl">
                    <a:srgbClr val="000000">
                      <a:alpha val="43137"/>
                    </a:srgbClr>
                  </a:outerShdw>
                </a:effectLst>
              </a:rPr>
            </a:br>
            <a:r>
              <a:rPr lang="en-US" sz="2200" dirty="0" smtClean="0">
                <a:solidFill>
                  <a:schemeClr val="bg1"/>
                </a:solidFill>
                <a:effectLst>
                  <a:outerShdw blurRad="38100" dist="38100" dir="2700000" algn="tl">
                    <a:srgbClr val="000000">
                      <a:alpha val="43137"/>
                    </a:srgbClr>
                  </a:outerShdw>
                </a:effectLst>
              </a:rPr>
              <a:t>Action</a:t>
            </a:r>
            <a:endParaRPr lang="en-US" sz="2200" dirty="0">
              <a:solidFill>
                <a:schemeClr val="bg1"/>
              </a:solidFill>
              <a:effectLst>
                <a:outerShdw blurRad="38100" dist="38100" dir="2700000" algn="tl">
                  <a:srgbClr val="000000">
                    <a:alpha val="43137"/>
                  </a:srgbClr>
                </a:outerShdw>
              </a:effectLst>
            </a:endParaRPr>
          </a:p>
          <a:p>
            <a:pPr>
              <a:buClr>
                <a:schemeClr val="bg1"/>
              </a:buClr>
              <a:buFont typeface="Arial" panose="020B0604020202020204" pitchFamily="34" charset="0"/>
              <a:buChar char="•"/>
            </a:pPr>
            <a:r>
              <a:rPr lang="en-US" sz="2200" dirty="0" smtClean="0">
                <a:solidFill>
                  <a:schemeClr val="bg1"/>
                </a:solidFill>
                <a:effectLst>
                  <a:outerShdw blurRad="38100" dist="38100" dir="2700000" algn="tl">
                    <a:srgbClr val="000000">
                      <a:alpha val="43137"/>
                    </a:srgbClr>
                  </a:outerShdw>
                </a:effectLst>
              </a:rPr>
              <a:t>Fostering Statewide Collaboration</a:t>
            </a:r>
            <a:endParaRPr lang="en-US" sz="2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717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a:xfrm>
            <a:off x="972714" y="152369"/>
            <a:ext cx="7782046" cy="1143000"/>
          </a:xfrm>
        </p:spPr>
        <p:txBody>
          <a:bodyPr/>
          <a:lstStyle/>
          <a:p>
            <a:pPr eaLnBrk="1" hangingPunct="1"/>
            <a:r>
              <a:rPr lang="en-US" dirty="0" smtClean="0"/>
              <a:t>Presentation Overview</a:t>
            </a:r>
            <a:endParaRPr lang="en-US" dirty="0"/>
          </a:p>
        </p:txBody>
      </p:sp>
      <p:sp>
        <p:nvSpPr>
          <p:cNvPr id="12289" name="Content Placeholder 2"/>
          <p:cNvSpPr>
            <a:spLocks noGrp="1"/>
          </p:cNvSpPr>
          <p:nvPr>
            <p:ph idx="1"/>
          </p:nvPr>
        </p:nvSpPr>
        <p:spPr>
          <a:xfrm>
            <a:off x="972714" y="1300034"/>
            <a:ext cx="8171287" cy="4525963"/>
          </a:xfrm>
        </p:spPr>
        <p:txBody>
          <a:bodyPr/>
          <a:lstStyle/>
          <a:p>
            <a:pPr>
              <a:spcBef>
                <a:spcPts val="0"/>
              </a:spcBef>
              <a:buBlip>
                <a:blip r:embed="rId3"/>
              </a:buBlip>
            </a:pPr>
            <a:r>
              <a:rPr lang="en-US" altLang="ja-JP" dirty="0" smtClean="0"/>
              <a:t> What the new </a:t>
            </a:r>
            <a:r>
              <a:rPr lang="en-US" altLang="ja-JP" smtClean="0"/>
              <a:t>state test </a:t>
            </a:r>
            <a:r>
              <a:rPr lang="en-US" altLang="ja-JP" dirty="0" smtClean="0"/>
              <a:t>mean for your child</a:t>
            </a:r>
            <a:endParaRPr lang="en-US" altLang="ja-JP" dirty="0"/>
          </a:p>
          <a:p>
            <a:pPr>
              <a:spcBef>
                <a:spcPts val="0"/>
              </a:spcBef>
              <a:buBlip>
                <a:blip r:embed="rId3"/>
              </a:buBlip>
            </a:pPr>
            <a:r>
              <a:rPr lang="en-US" dirty="0" smtClean="0"/>
              <a:t> How </a:t>
            </a:r>
            <a:r>
              <a:rPr lang="en-US" dirty="0"/>
              <a:t>to </a:t>
            </a:r>
            <a:r>
              <a:rPr lang="en-US" dirty="0" smtClean="0"/>
              <a:t>interpret test results</a:t>
            </a:r>
          </a:p>
          <a:p>
            <a:pPr>
              <a:spcBef>
                <a:spcPts val="0"/>
              </a:spcBef>
              <a:buBlip>
                <a:blip r:embed="rId3"/>
              </a:buBlip>
            </a:pPr>
            <a:r>
              <a:rPr lang="en-US" dirty="0"/>
              <a:t> </a:t>
            </a:r>
            <a:r>
              <a:rPr lang="en-US" dirty="0" smtClean="0"/>
              <a:t>How teachers use test results </a:t>
            </a:r>
          </a:p>
          <a:p>
            <a:pPr>
              <a:spcBef>
                <a:spcPts val="0"/>
              </a:spcBef>
              <a:buBlip>
                <a:blip r:embed="rId3"/>
              </a:buBlip>
            </a:pPr>
            <a:r>
              <a:rPr lang="en-US" dirty="0"/>
              <a:t> </a:t>
            </a:r>
            <a:r>
              <a:rPr lang="en-US" dirty="0" smtClean="0"/>
              <a:t>How to help your child succeed </a:t>
            </a:r>
          </a:p>
          <a:p>
            <a:pPr marL="0" indent="0">
              <a:spcBef>
                <a:spcPts val="0"/>
              </a:spcBef>
              <a:buNone/>
            </a:pPr>
            <a:endParaRPr lang="en-US" sz="2000" dirty="0">
              <a:latin typeface="Calibri" panose="020F0502020204030204" pitchFamily="34" charset="0"/>
            </a:endParaRPr>
          </a:p>
        </p:txBody>
      </p:sp>
      <p:sp>
        <p:nvSpPr>
          <p:cNvPr id="12290" name="Slide Number Placeholder 3"/>
          <p:cNvSpPr>
            <a:spLocks noGrp="1"/>
          </p:cNvSpPr>
          <p:nvPr>
            <p:ph type="sldNum" sz="quarter" idx="4294967295"/>
          </p:nvPr>
        </p:nvSpPr>
        <p:spPr bwMode="auto">
          <a:xfrm>
            <a:off x="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3C2194-9243-FE42-9C99-92E8C54A695D}" type="slidenum">
              <a:rPr lang="en-US" sz="1200">
                <a:solidFill>
                  <a:srgbClr val="898989"/>
                </a:solidFill>
              </a:rPr>
              <a:pPr/>
              <a:t>5</a:t>
            </a:fld>
            <a:endParaRPr lang="en-US" sz="1200" dirty="0">
              <a:solidFill>
                <a:srgbClr val="898989"/>
              </a:solidFill>
            </a:endParaRPr>
          </a:p>
        </p:txBody>
      </p:sp>
      <p:pic>
        <p:nvPicPr>
          <p:cNvPr id="12293"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024743" y="3850294"/>
            <a:ext cx="4354703" cy="30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298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Calibri" panose="020F0502020204030204" pitchFamily="34" charset="0"/>
                <a:cs typeface="Century" pitchFamily="18" charset="0"/>
              </a:rPr>
              <a:t>Why Do We Test?</a:t>
            </a:r>
          </a:p>
        </p:txBody>
      </p:sp>
      <p:sp>
        <p:nvSpPr>
          <p:cNvPr id="8" name="Content Placeholder 2"/>
          <p:cNvSpPr txBox="1">
            <a:spLocks/>
          </p:cNvSpPr>
          <p:nvPr/>
        </p:nvSpPr>
        <p:spPr>
          <a:xfrm>
            <a:off x="1075351" y="1238898"/>
            <a:ext cx="7188200" cy="53657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553A2D"/>
              </a:buClr>
              <a:buSzPct val="100000"/>
              <a:buFontTx/>
              <a:buBlip>
                <a:blip r:embed="rId3"/>
              </a:buBlip>
              <a:defRPr sz="3200" kern="1200">
                <a:solidFill>
                  <a:schemeClr val="tx1"/>
                </a:solidFill>
                <a:latin typeface="+mn-lt"/>
                <a:ea typeface="+mn-ea"/>
                <a:cs typeface="Arial"/>
              </a:defRPr>
            </a:lvl1pPr>
            <a:lvl2pPr marL="742950" indent="-285750" algn="l" defTabSz="457200" rtl="0" eaLnBrk="1" latinLnBrk="0" hangingPunct="1">
              <a:spcBef>
                <a:spcPct val="20000"/>
              </a:spcBef>
              <a:buClr>
                <a:srgbClr val="553A2D"/>
              </a:buClr>
              <a:buFont typeface="Arial"/>
              <a:buChar char="•"/>
              <a:defRPr sz="2800" kern="1200">
                <a:solidFill>
                  <a:schemeClr val="tx1"/>
                </a:solidFill>
                <a:latin typeface="+mn-lt"/>
                <a:ea typeface="+mn-ea"/>
                <a:cs typeface="Arial"/>
              </a:defRPr>
            </a:lvl2pPr>
            <a:lvl3pPr marL="1143000" indent="-228600" algn="l" defTabSz="457200" rtl="0" eaLnBrk="1" latinLnBrk="0" hangingPunct="1">
              <a:spcBef>
                <a:spcPct val="20000"/>
              </a:spcBef>
              <a:buClr>
                <a:srgbClr val="553A2D"/>
              </a:buClr>
              <a:buFont typeface="Arial"/>
              <a:buChar char="•"/>
              <a:defRPr sz="2400" kern="1200">
                <a:solidFill>
                  <a:schemeClr val="tx1"/>
                </a:solidFill>
                <a:latin typeface="+mn-lt"/>
                <a:ea typeface="+mn-ea"/>
                <a:cs typeface="Arial"/>
              </a:defRPr>
            </a:lvl3pPr>
            <a:lvl4pPr marL="1600200" indent="-228600" algn="l" defTabSz="457200" rtl="0" eaLnBrk="1" latinLnBrk="0" hangingPunct="1">
              <a:spcBef>
                <a:spcPct val="20000"/>
              </a:spcBef>
              <a:buClr>
                <a:srgbClr val="553A2D"/>
              </a:buClr>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Clr>
                <a:srgbClr val="553A2D"/>
              </a:buClr>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dirty="0" smtClean="0"/>
              <a:t>Annual checkup to provide meaningful information to parents and teachers</a:t>
            </a:r>
          </a:p>
          <a:p>
            <a:pPr>
              <a:spcBef>
                <a:spcPts val="0"/>
              </a:spcBef>
            </a:pPr>
            <a:r>
              <a:rPr lang="en-US" dirty="0" smtClean="0"/>
              <a:t>Constant, objective benchmark to track your child’s progress</a:t>
            </a:r>
            <a:endParaRPr lang="en-US" dirty="0"/>
          </a:p>
          <a:p>
            <a:pPr marL="0" indent="0">
              <a:buNone/>
            </a:pPr>
            <a:endParaRPr lang="en-US" b="1" dirty="0" smtClean="0"/>
          </a:p>
          <a:p>
            <a:endParaRPr lang="en-US" sz="2400" dirty="0" smtClean="0"/>
          </a:p>
          <a:p>
            <a:pPr lvl="1"/>
            <a:endParaRPr lang="en-US" sz="2000" dirty="0" smtClean="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t="-1630"/>
          <a:stretch/>
        </p:blipFill>
        <p:spPr>
          <a:xfrm>
            <a:off x="2741066" y="3477235"/>
            <a:ext cx="3467628" cy="3133115"/>
          </a:xfrm>
          <a:prstGeom prst="rect">
            <a:avLst/>
          </a:prstGeom>
        </p:spPr>
      </p:pic>
    </p:spTree>
    <p:extLst>
      <p:ext uri="{BB962C8B-B14F-4D97-AF65-F5344CB8AC3E}">
        <p14:creationId xmlns:p14="http://schemas.microsoft.com/office/powerpoint/2010/main" val="3889452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0" y="264463"/>
            <a:ext cx="7188368" cy="1143000"/>
          </a:xfrm>
        </p:spPr>
        <p:txBody>
          <a:bodyPr/>
          <a:lstStyle/>
          <a:p>
            <a:r>
              <a:rPr lang="en-US" dirty="0" smtClean="0"/>
              <a:t>What is AzMERIT?</a:t>
            </a:r>
            <a:endParaRPr lang="en-US" dirty="0"/>
          </a:p>
        </p:txBody>
      </p:sp>
      <p:sp>
        <p:nvSpPr>
          <p:cNvPr id="3" name="Content Placeholder 2"/>
          <p:cNvSpPr>
            <a:spLocks noGrp="1"/>
          </p:cNvSpPr>
          <p:nvPr>
            <p:ph idx="1"/>
          </p:nvPr>
        </p:nvSpPr>
        <p:spPr>
          <a:xfrm>
            <a:off x="1095020" y="1477123"/>
            <a:ext cx="7188368" cy="4525963"/>
          </a:xfrm>
        </p:spPr>
        <p:txBody>
          <a:bodyPr>
            <a:normAutofit/>
          </a:bodyPr>
          <a:lstStyle/>
          <a:p>
            <a:pPr marL="457200" lvl="1" indent="-457200">
              <a:spcBef>
                <a:spcPts val="0"/>
              </a:spcBef>
              <a:buSzPct val="100000"/>
              <a:buBlip>
                <a:blip r:embed="rId3"/>
              </a:buBlip>
            </a:pPr>
            <a:r>
              <a:rPr lang="en-US" b="1" dirty="0" smtClean="0"/>
              <a:t>AzMERIT </a:t>
            </a:r>
            <a:r>
              <a:rPr lang="en-US" dirty="0"/>
              <a:t>= </a:t>
            </a:r>
            <a:r>
              <a:rPr lang="en-US" b="1" dirty="0"/>
              <a:t>A</a:t>
            </a:r>
            <a:r>
              <a:rPr lang="en-US" dirty="0"/>
              <a:t>rizona’s </a:t>
            </a:r>
            <a:r>
              <a:rPr lang="en-US" b="1" dirty="0"/>
              <a:t>M</a:t>
            </a:r>
            <a:r>
              <a:rPr lang="en-US" dirty="0"/>
              <a:t>easurement of </a:t>
            </a:r>
            <a:r>
              <a:rPr lang="en-US" b="1" dirty="0"/>
              <a:t>E</a:t>
            </a:r>
            <a:r>
              <a:rPr lang="en-US" dirty="0"/>
              <a:t>ducational </a:t>
            </a:r>
            <a:r>
              <a:rPr lang="en-US" b="1" dirty="0"/>
              <a:t>R</a:t>
            </a:r>
            <a:r>
              <a:rPr lang="en-US" dirty="0"/>
              <a:t>eadiness to </a:t>
            </a:r>
            <a:r>
              <a:rPr lang="en-US" b="1" dirty="0"/>
              <a:t>I</a:t>
            </a:r>
            <a:r>
              <a:rPr lang="en-US" dirty="0"/>
              <a:t>nform </a:t>
            </a:r>
            <a:r>
              <a:rPr lang="en-US" b="1" dirty="0" smtClean="0"/>
              <a:t>T</a:t>
            </a:r>
            <a:r>
              <a:rPr lang="en-US" dirty="0" smtClean="0"/>
              <a:t>eaching</a:t>
            </a:r>
          </a:p>
          <a:p>
            <a:pPr marL="457200" lvl="1" indent="-457200">
              <a:spcBef>
                <a:spcPts val="0"/>
              </a:spcBef>
              <a:buSzPct val="100000"/>
              <a:buBlip>
                <a:blip r:embed="rId3"/>
              </a:buBlip>
            </a:pPr>
            <a:r>
              <a:rPr lang="en-US" dirty="0" smtClean="0"/>
              <a:t>Arizona’s new statewide achievement test</a:t>
            </a:r>
          </a:p>
          <a:p>
            <a:pPr marL="457200" lvl="1" indent="-457200">
              <a:spcBef>
                <a:spcPts val="0"/>
              </a:spcBef>
              <a:buSzPct val="100000"/>
              <a:buBlip>
                <a:blip r:embed="rId3"/>
              </a:buBlip>
            </a:pPr>
            <a:r>
              <a:rPr lang="en-US" dirty="0" smtClean="0"/>
              <a:t>Unique to Arizona, developed based upon an Arizona test blueprint</a:t>
            </a:r>
          </a:p>
          <a:p>
            <a:pPr marL="457200" lvl="1" indent="-457200">
              <a:spcBef>
                <a:spcPts val="0"/>
              </a:spcBef>
              <a:buSzPct val="100000"/>
              <a:buBlip>
                <a:blip r:embed="rId3"/>
              </a:buBlip>
            </a:pPr>
            <a:r>
              <a:rPr lang="en-US" dirty="0" smtClean="0"/>
              <a:t>Represents </a:t>
            </a:r>
            <a:r>
              <a:rPr lang="en-US" dirty="0"/>
              <a:t>just one of many measures that gauge your student’s progress</a:t>
            </a:r>
            <a:endParaRPr lang="en-US" dirty="0" smtClean="0"/>
          </a:p>
        </p:txBody>
      </p:sp>
    </p:spTree>
    <p:extLst>
      <p:ext uri="{BB962C8B-B14F-4D97-AF65-F5344CB8AC3E}">
        <p14:creationId xmlns:p14="http://schemas.microsoft.com/office/powerpoint/2010/main" val="1108653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AzMERIT Overview</a:t>
            </a:r>
            <a:endParaRPr lang="en-US" dirty="0"/>
          </a:p>
        </p:txBody>
      </p:sp>
      <p:sp>
        <p:nvSpPr>
          <p:cNvPr id="3" name="Content Placeholder 2"/>
          <p:cNvSpPr>
            <a:spLocks noGrp="1"/>
          </p:cNvSpPr>
          <p:nvPr>
            <p:ph idx="1"/>
          </p:nvPr>
        </p:nvSpPr>
        <p:spPr>
          <a:xfrm>
            <a:off x="1075350" y="1370013"/>
            <a:ext cx="7938021" cy="4525963"/>
          </a:xfrm>
        </p:spPr>
        <p:txBody>
          <a:bodyPr>
            <a:normAutofit/>
          </a:bodyPr>
          <a:lstStyle/>
          <a:p>
            <a:pPr>
              <a:buSzPct val="116000"/>
              <a:buBlip>
                <a:blip r:embed="rId3"/>
              </a:buBlip>
            </a:pPr>
            <a:r>
              <a:rPr lang="en-US" b="1" dirty="0" smtClean="0"/>
              <a:t> Students in grades 3-11 take AzMERIT</a:t>
            </a:r>
          </a:p>
          <a:p>
            <a:pPr>
              <a:buSzPct val="116000"/>
              <a:buBlip>
                <a:blip r:embed="rId3"/>
              </a:buBlip>
            </a:pPr>
            <a:r>
              <a:rPr lang="en-US" b="1" dirty="0" smtClean="0"/>
              <a:t> Subjects: English Language Arts and Math</a:t>
            </a:r>
          </a:p>
          <a:p>
            <a:pPr lvl="1">
              <a:buSzPct val="116000"/>
              <a:buFont typeface="Courier New" panose="02070309020205020404" pitchFamily="49" charset="0"/>
              <a:buChar char="o"/>
            </a:pPr>
            <a:r>
              <a:rPr lang="en-US" sz="2400" dirty="0" smtClean="0"/>
              <a:t>Note</a:t>
            </a:r>
            <a:r>
              <a:rPr lang="en-US" sz="2400" dirty="0"/>
              <a:t>: Students in Grades 4, 8 and high school will still take the AIMS Science test</a:t>
            </a:r>
          </a:p>
          <a:p>
            <a:pPr>
              <a:spcBef>
                <a:spcPts val="0"/>
              </a:spcBef>
              <a:buBlip>
                <a:blip r:embed="rId3"/>
              </a:buBlip>
            </a:pPr>
            <a:r>
              <a:rPr lang="en-US" b="1" dirty="0" smtClean="0"/>
              <a:t> Given via pencil/paper and online</a:t>
            </a:r>
          </a:p>
          <a:p>
            <a:pPr lvl="1">
              <a:spcBef>
                <a:spcPts val="0"/>
              </a:spcBef>
              <a:buFont typeface="Courier New" panose="02070309020205020404" pitchFamily="49" charset="0"/>
              <a:buChar char="o"/>
            </a:pPr>
            <a:r>
              <a:rPr lang="en-US" sz="2800" dirty="0" smtClean="0"/>
              <a:t> Schools selected to give it via computers or pencil/paper</a:t>
            </a:r>
          </a:p>
          <a:p>
            <a:pPr lvl="1">
              <a:spcBef>
                <a:spcPts val="0"/>
              </a:spcBef>
              <a:buFont typeface="Courier New" panose="02070309020205020404" pitchFamily="49" charset="0"/>
              <a:buChar char="o"/>
            </a:pPr>
            <a:r>
              <a:rPr lang="en-US" sz="2800" dirty="0" smtClean="0"/>
              <a:t> 40% of schools took the test online last year</a:t>
            </a:r>
          </a:p>
          <a:p>
            <a:pPr marL="0" indent="0">
              <a:buNone/>
            </a:pPr>
            <a:endParaRPr lang="en-US" dirty="0"/>
          </a:p>
        </p:txBody>
      </p:sp>
    </p:spTree>
    <p:extLst>
      <p:ext uri="{BB962C8B-B14F-4D97-AF65-F5344CB8AC3E}">
        <p14:creationId xmlns:p14="http://schemas.microsoft.com/office/powerpoint/2010/main" val="1734568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24" y="151079"/>
            <a:ext cx="7991350" cy="1143000"/>
          </a:xfrm>
        </p:spPr>
        <p:txBody>
          <a:bodyPr/>
          <a:lstStyle/>
          <a:p>
            <a:r>
              <a:rPr lang="en-US" dirty="0" smtClean="0"/>
              <a:t>Why a New Test?</a:t>
            </a:r>
            <a:endParaRPr lang="en-US" dirty="0"/>
          </a:p>
        </p:txBody>
      </p:sp>
      <p:sp>
        <p:nvSpPr>
          <p:cNvPr id="3" name="Content Placeholder 2"/>
          <p:cNvSpPr>
            <a:spLocks noGrp="1"/>
          </p:cNvSpPr>
          <p:nvPr>
            <p:ph idx="1"/>
          </p:nvPr>
        </p:nvSpPr>
        <p:spPr>
          <a:xfrm>
            <a:off x="984699" y="1294079"/>
            <a:ext cx="7683440" cy="4525963"/>
          </a:xfrm>
        </p:spPr>
        <p:txBody>
          <a:bodyPr>
            <a:noAutofit/>
          </a:bodyPr>
          <a:lstStyle/>
          <a:p>
            <a:pPr>
              <a:spcBef>
                <a:spcPts val="0"/>
              </a:spcBef>
              <a:buBlip>
                <a:blip r:embed="rId3"/>
              </a:buBlip>
            </a:pPr>
            <a:r>
              <a:rPr lang="en-US" sz="2800" b="1" dirty="0"/>
              <a:t>Aligned to what students are learning in classrooms </a:t>
            </a:r>
            <a:r>
              <a:rPr lang="en-US" sz="2800" b="1" dirty="0" smtClean="0"/>
              <a:t>today</a:t>
            </a:r>
          </a:p>
          <a:p>
            <a:pPr>
              <a:spcBef>
                <a:spcPts val="0"/>
              </a:spcBef>
              <a:buBlip>
                <a:blip r:embed="rId3"/>
              </a:buBlip>
            </a:pPr>
            <a:r>
              <a:rPr lang="en-US" sz="2800" b="1" dirty="0" smtClean="0"/>
              <a:t>AIMS set the bar too low</a:t>
            </a:r>
          </a:p>
          <a:p>
            <a:pPr lvl="1">
              <a:spcBef>
                <a:spcPts val="0"/>
              </a:spcBef>
              <a:buFont typeface="Courier New" panose="02070309020205020404" pitchFamily="49" charset="0"/>
              <a:buChar char="o"/>
            </a:pPr>
            <a:r>
              <a:rPr lang="en-US" dirty="0" smtClean="0"/>
              <a:t>Passing AIMS meant students met a minimum expectation for 10</a:t>
            </a:r>
            <a:r>
              <a:rPr lang="en-US" baseline="30000" dirty="0" smtClean="0"/>
              <a:t>th</a:t>
            </a:r>
            <a:r>
              <a:rPr lang="en-US" dirty="0" smtClean="0"/>
              <a:t> grade</a:t>
            </a:r>
          </a:p>
          <a:p>
            <a:pPr>
              <a:spcBef>
                <a:spcPts val="0"/>
              </a:spcBef>
              <a:buBlip>
                <a:blip r:embed="rId3"/>
              </a:buBlip>
            </a:pPr>
            <a:r>
              <a:rPr lang="en-US" sz="2800" b="1" dirty="0" smtClean="0"/>
              <a:t>AzMERIT helps parents and teachers to know if their children are on track</a:t>
            </a:r>
          </a:p>
          <a:p>
            <a:pPr lvl="1">
              <a:spcBef>
                <a:spcPts val="0"/>
              </a:spcBef>
              <a:buFont typeface="Courier New" panose="02070309020205020404" pitchFamily="49" charset="0"/>
              <a:buChar char="o"/>
            </a:pPr>
            <a:r>
              <a:rPr lang="en-US" dirty="0" smtClean="0"/>
              <a:t>Passing AzMERIT will show that a student meets a high expectation for that grade</a:t>
            </a:r>
          </a:p>
          <a:p>
            <a:pPr lvl="1">
              <a:spcBef>
                <a:spcPts val="0"/>
              </a:spcBef>
              <a:buFont typeface="Courier New" panose="02070309020205020404" pitchFamily="49" charset="0"/>
              <a:buChar char="o"/>
            </a:pPr>
            <a:r>
              <a:rPr lang="en-US" dirty="0" smtClean="0"/>
              <a:t>Passing score means that students are on track for college and career</a:t>
            </a:r>
          </a:p>
        </p:txBody>
      </p:sp>
    </p:spTree>
    <p:extLst>
      <p:ext uri="{BB962C8B-B14F-4D97-AF65-F5344CB8AC3E}">
        <p14:creationId xmlns:p14="http://schemas.microsoft.com/office/powerpoint/2010/main" val="3516390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NewLogoTemplate</Template>
  <TotalTime>11661</TotalTime>
  <Words>4681</Words>
  <Application>Microsoft Office PowerPoint</Application>
  <PresentationFormat>On-screen Show (4:3)</PresentationFormat>
  <Paragraphs>462</Paragraphs>
  <Slides>38</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ＭＳ Ｐゴシック</vt:lpstr>
      <vt:lpstr>Arial</vt:lpstr>
      <vt:lpstr>Calibri</vt:lpstr>
      <vt:lpstr>Century</vt:lpstr>
      <vt:lpstr>Courier New</vt:lpstr>
      <vt:lpstr>Franklin Gothic Medium</vt:lpstr>
      <vt:lpstr>Mocha Mattari</vt:lpstr>
      <vt:lpstr>Wingdings</vt:lpstr>
      <vt:lpstr>Office Theme</vt:lpstr>
      <vt:lpstr>1_Office Theme</vt:lpstr>
      <vt:lpstr> What Do The New AzMERIT Test Results Mean For My Child? </vt:lpstr>
      <vt:lpstr>Expect More Arizona is…</vt:lpstr>
      <vt:lpstr>What We Stand For…</vt:lpstr>
      <vt:lpstr>What We Do… </vt:lpstr>
      <vt:lpstr>Presentation Overview</vt:lpstr>
      <vt:lpstr>Why Do We Test?</vt:lpstr>
      <vt:lpstr>What is AzMERIT?</vt:lpstr>
      <vt:lpstr>AzMERIT Overview</vt:lpstr>
      <vt:lpstr>Why a New Test?</vt:lpstr>
      <vt:lpstr>How is AzMERIT Different?</vt:lpstr>
      <vt:lpstr>What You Need to Know</vt:lpstr>
      <vt:lpstr>What You Need to Know</vt:lpstr>
      <vt:lpstr>What Does the Test Look Like?</vt:lpstr>
      <vt:lpstr>3rd Grade Math Test Example</vt:lpstr>
      <vt:lpstr>EXAMPLE:3rd Grade ELA Test</vt:lpstr>
      <vt:lpstr>How to Interpret Test Results</vt:lpstr>
      <vt:lpstr>AzMERIT Video</vt:lpstr>
      <vt:lpstr>What Will Scores Look Like?</vt:lpstr>
      <vt:lpstr>When Will I Get My Child’s Scores?</vt:lpstr>
      <vt:lpstr>What You Can Expect with Your Child’s Scores</vt:lpstr>
      <vt:lpstr>Sample Family Score Report</vt:lpstr>
      <vt:lpstr>Sample Family Score Report</vt:lpstr>
      <vt:lpstr>Sample Family Report Guide</vt:lpstr>
      <vt:lpstr>How Do Teachers Use Test Data</vt:lpstr>
      <vt:lpstr>AzMERIT is Not the Finish Line</vt:lpstr>
      <vt:lpstr>How Teachers Use Data</vt:lpstr>
      <vt:lpstr>Helping Your Child Succeed</vt:lpstr>
      <vt:lpstr>Things You Can Do</vt:lpstr>
      <vt:lpstr>Other Ways You Can Help Your  Child Succeed</vt:lpstr>
      <vt:lpstr>Parent Resources</vt:lpstr>
      <vt:lpstr>Sample Tests &amp; Score Reports </vt:lpstr>
      <vt:lpstr>PowerPoint Presentation</vt:lpstr>
      <vt:lpstr>Join the Movement</vt:lpstr>
      <vt:lpstr>PowerPoint Presentation</vt:lpstr>
      <vt:lpstr>Appendix</vt:lpstr>
      <vt:lpstr>Benefits of Online Testing</vt:lpstr>
      <vt:lpstr>How Will AzMERIT Impact Accountability</vt:lpstr>
      <vt:lpstr>Additional Parent Resources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Arizona Pubic Engagement Task Force</dc:title>
  <dc:creator>Christie Silverstein</dc:creator>
  <cp:lastModifiedBy>Christie Silverstein</cp:lastModifiedBy>
  <cp:revision>360</cp:revision>
  <cp:lastPrinted>2015-01-06T18:11:47Z</cp:lastPrinted>
  <dcterms:created xsi:type="dcterms:W3CDTF">2013-12-17T17:15:40Z</dcterms:created>
  <dcterms:modified xsi:type="dcterms:W3CDTF">2015-09-14T18:11:09Z</dcterms:modified>
</cp:coreProperties>
</file>